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7" r:id="rId2"/>
    <p:sldId id="256" r:id="rId3"/>
    <p:sldId id="257" r:id="rId4"/>
    <p:sldId id="258" r:id="rId5"/>
    <p:sldId id="282" r:id="rId6"/>
    <p:sldId id="283" r:id="rId7"/>
    <p:sldId id="260" r:id="rId8"/>
    <p:sldId id="261" r:id="rId9"/>
    <p:sldId id="266" r:id="rId10"/>
    <p:sldId id="271" r:id="rId11"/>
    <p:sldId id="265" r:id="rId12"/>
    <p:sldId id="264" r:id="rId13"/>
    <p:sldId id="263" r:id="rId14"/>
    <p:sldId id="270" r:id="rId15"/>
    <p:sldId id="269" r:id="rId16"/>
    <p:sldId id="268" r:id="rId17"/>
    <p:sldId id="267" r:id="rId18"/>
    <p:sldId id="259" r:id="rId19"/>
    <p:sldId id="276" r:id="rId20"/>
    <p:sldId id="278" r:id="rId21"/>
    <p:sldId id="277" r:id="rId22"/>
    <p:sldId id="274" r:id="rId23"/>
    <p:sldId id="284" r:id="rId24"/>
    <p:sldId id="281" r:id="rId25"/>
    <p:sldId id="285" r:id="rId26"/>
    <p:sldId id="280"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61" autoAdjust="0"/>
  </p:normalViewPr>
  <p:slideViewPr>
    <p:cSldViewPr>
      <p:cViewPr>
        <p:scale>
          <a:sx n="54" d="100"/>
          <a:sy n="54" d="100"/>
        </p:scale>
        <p:origin x="-2728" y="-80"/>
      </p:cViewPr>
      <p:guideLst>
        <p:guide orient="horz" pos="2160"/>
        <p:guide pos="2880"/>
      </p:guideLst>
    </p:cSldViewPr>
  </p:slideViewPr>
  <p:notesTextViewPr>
    <p:cViewPr>
      <p:scale>
        <a:sx n="100" d="100"/>
        <a:sy n="100" d="100"/>
      </p:scale>
      <p:origin x="0" y="0"/>
    </p:cViewPr>
  </p:notesTextViewPr>
  <p:notesViewPr>
    <p:cSldViewPr>
      <p:cViewPr>
        <p:scale>
          <a:sx n="99" d="100"/>
          <a:sy n="99" d="100"/>
        </p:scale>
        <p:origin x="-1224" y="1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66E2EB-8FF7-488D-B466-52974D1F02FA}" type="datetimeFigureOut">
              <a:rPr lang="en-US" smtClean="0"/>
              <a:pPr/>
              <a:t>29/4/16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8925E6-75ED-4740-85E9-16FE76AA4DD4}" type="slidenum">
              <a:rPr lang="en-US" smtClean="0"/>
              <a:pPr/>
              <a:t>‹Nr.›</a:t>
            </a:fld>
            <a:endParaRPr lang="en-US" dirty="0"/>
          </a:p>
        </p:txBody>
      </p:sp>
    </p:spTree>
    <p:extLst>
      <p:ext uri="{BB962C8B-B14F-4D97-AF65-F5344CB8AC3E}">
        <p14:creationId xmlns:p14="http://schemas.microsoft.com/office/powerpoint/2010/main" val="2852602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114800"/>
          </a:xfrm>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s-ES_tradnl" sz="1200" kern="1200" dirty="0" smtClean="0">
                <a:solidFill>
                  <a:schemeClr val="tx1"/>
                </a:solidFill>
                <a:effectLst/>
                <a:latin typeface="+mn-lt"/>
                <a:ea typeface="+mn-ea"/>
                <a:cs typeface="+mn-cs"/>
              </a:rPr>
              <a:t>“Nada tiende más a fomentar la salud del cuerpo y del alma que un espíritu de agradecimiento y alabanza. Resistir la melancolía, y los pensamientos y sentimientos de descontento, es un deber tan positivo como el de orar”.</a:t>
            </a:r>
            <a:r>
              <a:rPr lang="es-ES_tradnl" sz="1200" kern="1200" baseline="0" dirty="0" smtClean="0">
                <a:solidFill>
                  <a:schemeClr val="tx1"/>
                </a:solidFill>
                <a:effectLst/>
                <a:latin typeface="+mn-lt"/>
                <a:ea typeface="+mn-ea"/>
                <a:cs typeface="+mn-cs"/>
              </a:rPr>
              <a:t> </a:t>
            </a:r>
            <a:r>
              <a:rPr lang="es-ES" sz="1200" dirty="0" smtClean="0"/>
              <a:t>Si somos destinados para el cielo, ¿cómo podemos portarnos como un séquito de plañideras, gimiendo y lamentándonos a lo largo de todo el camino que conduce a la casa de nuestro Padre?</a:t>
            </a:r>
            <a:r>
              <a:rPr lang="en-US" sz="1200" dirty="0" smtClean="0"/>
              <a:t>”    </a:t>
            </a:r>
          </a:p>
          <a:p>
            <a:pPr>
              <a:lnSpc>
                <a:spcPct val="110000"/>
              </a:lnSpc>
            </a:pPr>
            <a:r>
              <a:rPr lang="en-US" sz="1200" dirty="0" smtClean="0"/>
              <a:t>					         </a:t>
            </a:r>
            <a:r>
              <a:rPr lang="en-US" sz="1100" i="1" dirty="0" err="1" smtClean="0"/>
              <a:t>Ministerio</a:t>
            </a:r>
            <a:r>
              <a:rPr lang="en-US" sz="1100" i="1" dirty="0" smtClean="0"/>
              <a:t> de </a:t>
            </a:r>
            <a:r>
              <a:rPr lang="en-US" sz="1100" i="1" dirty="0" err="1" smtClean="0"/>
              <a:t>Curación</a:t>
            </a:r>
            <a:r>
              <a:rPr lang="en-US" sz="1100" dirty="0" smtClean="0"/>
              <a:t>, p. 194</a:t>
            </a:r>
            <a:endParaRPr lang="en-US" kern="1200" dirty="0" smtClean="0">
              <a:solidFill>
                <a:schemeClr val="tx1"/>
              </a:solidFill>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b="1" kern="1200" dirty="0" smtClean="0">
                <a:solidFill>
                  <a:schemeClr val="tx1"/>
                </a:solidFill>
                <a:effectLst/>
                <a:latin typeface="+mn-lt"/>
                <a:ea typeface="+mn-ea"/>
                <a:cs typeface="+mn-cs"/>
              </a:rPr>
              <a:t>¡AMA ESE LÓBULO FRONTAL!</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Aunque no es un órgano separado, la razón tiene una base neurológica. </a:t>
            </a:r>
            <a:r>
              <a:rPr lang="es-ES_tradnl" sz="1200" b="1" kern="1200" dirty="0" smtClean="0">
                <a:solidFill>
                  <a:schemeClr val="tx1"/>
                </a:solidFill>
                <a:effectLst/>
                <a:latin typeface="+mn-lt"/>
                <a:ea typeface="+mn-ea"/>
                <a:cs typeface="+mn-cs"/>
              </a:rPr>
              <a:t>El primer paso en la recuperación de la depresión es hacer todo lo que está a nuestro alcance para que nuestro cerebro esté saludable.</a:t>
            </a:r>
            <a:r>
              <a:rPr lang="es-ES_tradnl" sz="1200" kern="1200" dirty="0" smtClean="0">
                <a:solidFill>
                  <a:schemeClr val="tx1"/>
                </a:solidFill>
                <a:effectLst/>
                <a:latin typeface="+mn-lt"/>
                <a:ea typeface="+mn-ea"/>
                <a:cs typeface="+mn-cs"/>
              </a:rPr>
              <a:t> El lóbulo frontal de la corteza cerebral descansa sobre las  cejas y detrás de la frente, o hueso frontal. Los huesos craneales son los más duros en la anatomía humana, claramente para proteger la capacidad de  “imagen de Dios” que poseemos.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De hecho, el cuerpo protege al cerebro a toda costa. Por ejemplo, el contenido de peso y proteínas del cerebro permanecen relativamente estables durante largos periodos de  hambre. El cuerpo descompone o gasta órganos y tejidos antes que sacrificar el cerebro. Dios diseñó la anatomía humana de modo que  preserve la “casa” o asiento del carácter.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590800"/>
            <a:ext cx="5486400" cy="5867400"/>
          </a:xfrm>
        </p:spPr>
        <p:txBody>
          <a:bodyPr>
            <a:noAutofit/>
          </a:bodyPr>
          <a:lstStyle/>
          <a:p>
            <a:r>
              <a:rPr lang="es-ES_tradnl" sz="1200" kern="1200" dirty="0" smtClean="0">
                <a:solidFill>
                  <a:schemeClr val="tx1"/>
                </a:solidFill>
                <a:effectLst/>
                <a:latin typeface="+mn-lt"/>
                <a:ea typeface="+mn-ea"/>
                <a:cs typeface="+mn-cs"/>
              </a:rPr>
              <a:t>En 1848, un capataz de construcción de ferrocarril llamado Phineas </a:t>
            </a:r>
            <a:r>
              <a:rPr lang="es-ES_tradnl" sz="1200" kern="1200" dirty="0" err="1" smtClean="0">
                <a:solidFill>
                  <a:schemeClr val="tx1"/>
                </a:solidFill>
                <a:effectLst/>
                <a:latin typeface="+mn-lt"/>
                <a:ea typeface="+mn-ea"/>
                <a:cs typeface="+mn-cs"/>
              </a:rPr>
              <a:t>Gage</a:t>
            </a:r>
            <a:r>
              <a:rPr lang="es-ES_tradnl" sz="1200" kern="1200" dirty="0" smtClean="0">
                <a:solidFill>
                  <a:schemeClr val="tx1"/>
                </a:solidFill>
                <a:effectLst/>
                <a:latin typeface="+mn-lt"/>
                <a:ea typeface="+mn-ea"/>
                <a:cs typeface="+mn-cs"/>
              </a:rPr>
              <a:t>, revolucionó  la neurociencia debido a  una lesión que destruyó su lóbulo frontal.  Una vara de hierro apisonado  salió disparada hasta su cráneo como resultado de una explosión. La vara aplastó la parte anterior de su cerebro, pero él se levantó y siguió su camino sorprendiendo al mundo y atrayendo la atención de la comunidad médica.  Nunca se había visto antes una lobectomía frontal tan precisa. Este trágico experimento natural condujo a una observación esencial: La personalidad de Phineas cambió instantáneamente, de la de un hombre decente y moral, a la de un niño impaciente e impulsivo. Desarrolló especialmente un tipo de déficit de atención, saltando de un trabajo a otro y ya nunca fue capaz de perseverar o proveer bien para su familia. Cayó en un estado de desconexión; esa vara de hierro lo privó de razón.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La esencia misma de quién eres, el alma, el carácter, reside en un órgano físico</a:t>
            </a:r>
            <a:r>
              <a:rPr lang="es-ES_tradnl" sz="1200" kern="1200" dirty="0" smtClean="0">
                <a:solidFill>
                  <a:schemeClr val="tx1"/>
                </a:solidFill>
                <a:effectLst/>
                <a:latin typeface="+mn-lt"/>
                <a:ea typeface="+mn-ea"/>
                <a:cs typeface="+mn-cs"/>
              </a:rPr>
              <a:t>. Phineas </a:t>
            </a:r>
            <a:r>
              <a:rPr lang="es-ES_tradnl" sz="1200" kern="1200" dirty="0" err="1" smtClean="0">
                <a:solidFill>
                  <a:schemeClr val="tx1"/>
                </a:solidFill>
                <a:effectLst/>
                <a:latin typeface="+mn-lt"/>
                <a:ea typeface="+mn-ea"/>
                <a:cs typeface="+mn-cs"/>
              </a:rPr>
              <a:t>Gage</a:t>
            </a:r>
            <a:r>
              <a:rPr lang="es-ES_tradnl" sz="1200" kern="1200" dirty="0" smtClean="0">
                <a:solidFill>
                  <a:schemeClr val="tx1"/>
                </a:solidFill>
                <a:effectLst/>
                <a:latin typeface="+mn-lt"/>
                <a:ea typeface="+mn-ea"/>
                <a:cs typeface="+mn-cs"/>
              </a:rPr>
              <a:t> nos enseñó que el sabotear el cuerpo, particularmente el órgano físico del lóbulo frontal, es dañar el carácter. Aunque no esperamos sufrir un accidente con una varilla de hierro, tristemente, muchos de nosotros nos practicamos lentas lobectomías frontales con sustancias y prácticas que comprometen nuestra función cerebral.</a:t>
            </a:r>
            <a:endParaRPr lang="en-US"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normAutofit/>
          </a:bodyPr>
          <a:lstStyle/>
          <a:p>
            <a:pPr>
              <a:lnSpc>
                <a:spcPct val="110000"/>
              </a:lnSpc>
            </a:pPr>
            <a:r>
              <a:rPr lang="es-ES_tradnl" sz="1200" kern="1200" dirty="0" smtClean="0">
                <a:solidFill>
                  <a:schemeClr val="tx1"/>
                </a:solidFill>
                <a:effectLst/>
                <a:latin typeface="+mn-lt"/>
                <a:ea typeface="+mn-ea"/>
                <a:cs typeface="+mn-cs"/>
              </a:rPr>
              <a:t>Algunas de estas prácticas dañinas incluyen:</a:t>
            </a:r>
          </a:p>
          <a:p>
            <a:pPr>
              <a:lnSpc>
                <a:spcPct val="110000"/>
              </a:lnSpc>
            </a:pPr>
            <a:r>
              <a:rPr lang="en-US" kern="1200" dirty="0" smtClean="0">
                <a:solidFill>
                  <a:schemeClr val="tx1"/>
                </a:solidFill>
                <a:latin typeface="+mn-lt"/>
                <a:ea typeface="+mn-ea"/>
                <a:cs typeface="+mn-cs"/>
              </a:rPr>
              <a:t> </a:t>
            </a:r>
          </a:p>
          <a:p>
            <a:r>
              <a:rPr lang="es-ES_tradnl" sz="1200" b="1" kern="1200" dirty="0" smtClean="0">
                <a:solidFill>
                  <a:schemeClr val="tx1"/>
                </a:solidFill>
                <a:effectLst/>
                <a:latin typeface="+mn-lt"/>
                <a:ea typeface="+mn-ea"/>
                <a:cs typeface="+mn-cs"/>
              </a:rPr>
              <a:t>AGENTES DE DAÑO DEL LÓBULO FRONTAL</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Alcohol</a:t>
            </a:r>
          </a:p>
          <a:p>
            <a:pPr marL="344488" lvl="0" indent="-119063">
              <a:lnSpc>
                <a:spcPct val="110000"/>
              </a:lnSpc>
              <a:buFont typeface="Arial" pitchFamily="34" charset="0"/>
              <a:buChar char="•"/>
            </a:pPr>
            <a:r>
              <a:rPr lang="es-ES_tradnl" sz="1200" kern="1200" dirty="0" smtClean="0">
                <a:solidFill>
                  <a:schemeClr val="tx1"/>
                </a:solidFill>
                <a:effectLst/>
                <a:latin typeface="+mn-lt"/>
                <a:ea typeface="+mn-ea"/>
                <a:cs typeface="+mn-cs"/>
              </a:rPr>
              <a:t>Drogas ilícitas</a:t>
            </a:r>
          </a:p>
          <a:p>
            <a:pPr marL="344488" lvl="0" indent="-119063">
              <a:lnSpc>
                <a:spcPct val="110000"/>
              </a:lnSpc>
              <a:buFont typeface="Arial" pitchFamily="34" charset="0"/>
              <a:buChar char="•"/>
            </a:pPr>
            <a:r>
              <a:rPr lang="es-ES_tradnl" sz="1200" kern="1200" dirty="0" smtClean="0">
                <a:solidFill>
                  <a:schemeClr val="tx1"/>
                </a:solidFill>
                <a:effectLst/>
                <a:latin typeface="+mn-lt"/>
                <a:ea typeface="+mn-ea"/>
                <a:cs typeface="+mn-cs"/>
              </a:rPr>
              <a:t>Nicotina y cafeína</a:t>
            </a:r>
          </a:p>
          <a:p>
            <a:pPr marL="344488" lvl="0" indent="-119063">
              <a:lnSpc>
                <a:spcPct val="110000"/>
              </a:lnSpc>
              <a:buFont typeface="Arial" pitchFamily="34" charset="0"/>
              <a:buChar char="•"/>
            </a:pPr>
            <a:r>
              <a:rPr lang="es-ES_tradnl" sz="1200" kern="1200" dirty="0" smtClean="0">
                <a:solidFill>
                  <a:schemeClr val="tx1"/>
                </a:solidFill>
                <a:effectLst/>
                <a:latin typeface="+mn-lt"/>
                <a:ea typeface="+mn-ea"/>
                <a:cs typeface="+mn-cs"/>
              </a:rPr>
              <a:t>Uso inadecuado de medicamentos recetados</a:t>
            </a:r>
          </a:p>
          <a:p>
            <a:pPr marL="344488" lvl="0" indent="-119063">
              <a:lnSpc>
                <a:spcPct val="110000"/>
              </a:lnSpc>
              <a:buFont typeface="Arial" pitchFamily="34" charset="0"/>
              <a:buChar char="•"/>
            </a:pPr>
            <a:r>
              <a:rPr lang="es-ES_tradnl" sz="1200" kern="1200" dirty="0" smtClean="0">
                <a:solidFill>
                  <a:schemeClr val="tx1"/>
                </a:solidFill>
                <a:effectLst/>
                <a:latin typeface="+mn-lt"/>
                <a:ea typeface="+mn-ea"/>
                <a:cs typeface="+mn-cs"/>
              </a:rPr>
              <a:t>Uso excesivo de medios de comunicación, tales como TV e Internet</a:t>
            </a:r>
          </a:p>
          <a:p>
            <a:pPr marL="344488" lvl="0" indent="-119063">
              <a:lnSpc>
                <a:spcPct val="110000"/>
              </a:lnSpc>
              <a:buFont typeface="Arial" pitchFamily="34" charset="0"/>
              <a:buChar char="•"/>
            </a:pPr>
            <a:r>
              <a:rPr lang="es-ES_tradnl" sz="1200" kern="1200" dirty="0" smtClean="0">
                <a:solidFill>
                  <a:schemeClr val="tx1"/>
                </a:solidFill>
                <a:effectLst/>
                <a:latin typeface="+mn-lt"/>
                <a:ea typeface="+mn-ea"/>
                <a:cs typeface="+mn-cs"/>
              </a:rPr>
              <a:t>Mala nutrición</a:t>
            </a:r>
          </a:p>
          <a:p>
            <a:pPr marL="344488" marR="0" lvl="0" indent="-119063" algn="l" defTabSz="914400" rtl="0" eaLnBrk="1" fontAlgn="auto" latinLnBrk="0" hangingPunct="1">
              <a:lnSpc>
                <a:spcPct val="110000"/>
              </a:lnSpc>
              <a:spcBef>
                <a:spcPts val="0"/>
              </a:spcBef>
              <a:spcAft>
                <a:spcPts val="0"/>
              </a:spcAft>
              <a:buClrTx/>
              <a:buSzTx/>
              <a:buFont typeface="Arial" pitchFamily="34" charset="0"/>
              <a:buChar char="•"/>
              <a:tabLst/>
              <a:defRPr/>
            </a:pPr>
            <a:r>
              <a:rPr lang="es-ES_tradnl" sz="1200" kern="1200" dirty="0" smtClean="0">
                <a:solidFill>
                  <a:schemeClr val="tx1"/>
                </a:solidFill>
                <a:effectLst/>
                <a:latin typeface="+mn-lt"/>
                <a:ea typeface="+mn-ea"/>
                <a:cs typeface="+mn-cs"/>
              </a:rPr>
              <a:t>Estilo de vida sedentario</a:t>
            </a:r>
            <a:endParaRPr lang="en-US" sz="1200" kern="1200" dirty="0" smtClean="0">
              <a:solidFill>
                <a:schemeClr val="tx1"/>
              </a:solidFill>
              <a:effectLst/>
              <a:latin typeface="+mn-lt"/>
              <a:ea typeface="+mn-ea"/>
              <a:cs typeface="+mn-cs"/>
            </a:endParaRPr>
          </a:p>
          <a:p>
            <a:pPr marL="225425" lvl="0" indent="0">
              <a:lnSpc>
                <a:spcPct val="110000"/>
              </a:lnSpc>
              <a:buFont typeface="Arial" pitchFamily="34" charset="0"/>
              <a:buNone/>
            </a:pPr>
            <a:endParaRPr lang="en-US" sz="1200" kern="1200" dirty="0" smtClean="0">
              <a:solidFill>
                <a:schemeClr val="tx1"/>
              </a:solidFill>
              <a:effectLst/>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normAutofit/>
          </a:bodyPr>
          <a:lstStyle/>
          <a:p>
            <a:pPr>
              <a:lnSpc>
                <a:spcPct val="110000"/>
              </a:lnSpc>
            </a:pPr>
            <a:r>
              <a:rPr lang="es-ES_tradnl" sz="1200" kern="1200" dirty="0" smtClean="0">
                <a:solidFill>
                  <a:schemeClr val="tx1"/>
                </a:solidFill>
                <a:effectLst/>
                <a:latin typeface="+mn-lt"/>
                <a:ea typeface="+mn-ea"/>
                <a:cs typeface="+mn-cs"/>
              </a:rPr>
              <a:t>Un buen estado de ánimo depende de sustancias químicas del cerebro llamadas “neurotransmisores”. Uno de los principales neurotransmisores que eleva el estado de ánimo es la serotonina. Algunas personas tienen naturalmente bajos niveles de serotonina. Las mujeres en general tienen menos serotonina que los hombres.</a:t>
            </a:r>
          </a:p>
          <a:p>
            <a:pPr>
              <a:lnSpc>
                <a:spcPct val="110000"/>
              </a:lnSpc>
            </a:pPr>
            <a:r>
              <a:rPr lang="en-US" kern="1200" dirty="0" smtClean="0">
                <a:solidFill>
                  <a:schemeClr val="tx1"/>
                </a:solidFill>
                <a:latin typeface="+mn-lt"/>
                <a:ea typeface="+mn-ea"/>
                <a:cs typeface="+mn-cs"/>
              </a:rPr>
              <a:t> </a:t>
            </a:r>
          </a:p>
          <a:p>
            <a:r>
              <a:rPr lang="es-ES_tradnl" sz="1200" kern="1200" dirty="0" smtClean="0">
                <a:solidFill>
                  <a:schemeClr val="tx1"/>
                </a:solidFill>
                <a:effectLst/>
                <a:latin typeface="+mn-lt"/>
                <a:ea typeface="+mn-ea"/>
                <a:cs typeface="+mn-cs"/>
              </a:rPr>
              <a:t>Algunas veces la química natural del cerebro de la persona, es tan pobre, que necesita medicina para  corregirse. Sin embargo, antes de probar medicación, algunos cambios en el estilo de vida pueden ser de utilidad:</a:t>
            </a:r>
            <a:endParaRPr lang="en-US" sz="1200" kern="1200" dirty="0" smtClean="0">
              <a:solidFill>
                <a:schemeClr val="tx1"/>
              </a:solidFill>
              <a:effectLst/>
              <a:latin typeface="+mn-lt"/>
              <a:ea typeface="+mn-ea"/>
              <a:cs typeface="+mn-cs"/>
            </a:endParaRPr>
          </a:p>
          <a:p>
            <a:pPr marL="344488" lvl="0" indent="-119063">
              <a:lnSpc>
                <a:spcPct val="110000"/>
              </a:lnSpc>
              <a:buFont typeface="Arial" pitchFamily="34" charset="0"/>
              <a:buChar char="•"/>
              <a:tabLst>
                <a:tab pos="463550" algn="l"/>
              </a:tabLst>
            </a:pPr>
            <a:r>
              <a:rPr lang="es-ES_tradnl" sz="1200" kern="1200" dirty="0" smtClean="0">
                <a:solidFill>
                  <a:schemeClr val="tx1"/>
                </a:solidFill>
                <a:effectLst/>
                <a:latin typeface="+mn-lt"/>
                <a:ea typeface="+mn-ea"/>
                <a:cs typeface="+mn-cs"/>
              </a:rPr>
              <a:t>Terapia de luz brillante (pueden comprarse lámparas 10,000 lux  para este propósito, o la persona simplemente puede pasar algún tiempo afuera cada día, preferiblemente en la mañana, al despertarse).</a:t>
            </a:r>
          </a:p>
          <a:p>
            <a:pPr marL="344488" lvl="0" indent="-119063">
              <a:lnSpc>
                <a:spcPct val="110000"/>
              </a:lnSpc>
              <a:buFont typeface="Arial" pitchFamily="34" charset="0"/>
              <a:buChar char="•"/>
              <a:tabLst>
                <a:tab pos="463550" algn="l"/>
              </a:tabLst>
            </a:pPr>
            <a:r>
              <a:rPr lang="es-ES_tradnl" sz="1200" kern="1200" dirty="0" smtClean="0">
                <a:solidFill>
                  <a:schemeClr val="tx1"/>
                </a:solidFill>
                <a:effectLst/>
                <a:latin typeface="+mn-lt"/>
                <a:ea typeface="+mn-ea"/>
                <a:cs typeface="+mn-cs"/>
              </a:rPr>
              <a:t>Una dieta de origen vegetal</a:t>
            </a:r>
          </a:p>
          <a:p>
            <a:pPr marL="344488" lvl="0" indent="-119063">
              <a:lnSpc>
                <a:spcPct val="110000"/>
              </a:lnSpc>
              <a:buFont typeface="Arial" pitchFamily="34" charset="0"/>
              <a:buChar char="•"/>
              <a:tabLst>
                <a:tab pos="463550" algn="l"/>
              </a:tabLst>
            </a:pPr>
            <a:r>
              <a:rPr lang="es-ES_tradnl" sz="1200" kern="1200" dirty="0" smtClean="0">
                <a:solidFill>
                  <a:schemeClr val="tx1"/>
                </a:solidFill>
                <a:effectLst/>
                <a:latin typeface="+mn-lt"/>
                <a:ea typeface="+mn-ea"/>
                <a:cs typeface="+mn-cs"/>
              </a:rPr>
              <a:t>Ejercicio</a:t>
            </a:r>
          </a:p>
          <a:p>
            <a:pPr marL="344488" lvl="0" indent="-119063">
              <a:lnSpc>
                <a:spcPct val="110000"/>
              </a:lnSpc>
              <a:buFont typeface="Arial" pitchFamily="34" charset="0"/>
              <a:buChar char="•"/>
              <a:tabLst>
                <a:tab pos="463550" algn="l"/>
              </a:tabLst>
            </a:pPr>
            <a:r>
              <a:rPr lang="es-ES_tradnl" sz="1200" kern="1200" dirty="0" smtClean="0">
                <a:solidFill>
                  <a:schemeClr val="tx1"/>
                </a:solidFill>
                <a:effectLst/>
                <a:latin typeface="+mn-lt"/>
                <a:ea typeface="+mn-ea"/>
                <a:cs typeface="+mn-cs"/>
              </a:rPr>
              <a:t>Suplementos tales como ácidos grasos omega 3</a:t>
            </a: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LA CONEXION  PENSAMIENTO-SENTIMIENTO</a:t>
            </a:r>
            <a:endParaRPr lang="en-US" sz="1200" kern="1200" dirty="0" smtClean="0">
              <a:solidFill>
                <a:schemeClr val="tx1"/>
              </a:solidFill>
              <a:effectLst/>
              <a:latin typeface="+mn-lt"/>
              <a:ea typeface="+mn-ea"/>
              <a:cs typeface="+mn-cs"/>
            </a:endParaRPr>
          </a:p>
          <a:p>
            <a:pPr>
              <a:lnSpc>
                <a:spcPct val="110000"/>
              </a:lnSpc>
            </a:pPr>
            <a:endParaRPr lang="en-US" dirty="0" smtClean="0"/>
          </a:p>
          <a:p>
            <a:r>
              <a:rPr lang="es-ES_tradnl" sz="1200" kern="1200" dirty="0" smtClean="0">
                <a:solidFill>
                  <a:schemeClr val="tx1"/>
                </a:solidFill>
                <a:effectLst/>
                <a:latin typeface="+mn-lt"/>
                <a:ea typeface="+mn-ea"/>
                <a:cs typeface="+mn-cs"/>
              </a:rPr>
              <a:t>Una vez que contemos con un cerebro físicamente saludable, podemos comenzar a trabajar con nuestros pensamientos. Es importante que aprendamos a dejar que nuestra razón guíe nuestras emociones, en lugar  de lo opuesto. La conexión entre razón, pensamientos y sentimientos, se asemeja a un niño paseando un perro. Idealmente, el perro “le pisa los talones” y el niño decide hacia dónde caminar. El perro es valioso, divertido, emocionante, de gran valor, pero no es capaz de tomar decisiones. A menudo el perro pasea al niño y ambos terminan en un pantano.  Muchos de nosotros fracasamos en colocar la razón antes de la emoción y terminamos en las mismas aguas turbias.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Las emociones pueden producir pensamientos. Una película de horror puede llevar a la obsesión con los zombis. La actividad hormonal puede causar que las personas piensen que están enamoradas. Los propagandistas políticos usan para adoctrinar, música que agita las emociones. La excitación emocional da a luz pensamientos  que coinciden con tales emociones. Pero un excesivo acondicionamiento emocional, especialmente a través de los medios, va más allá de la razón.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Esto puede conducir al razonamiento emocional. El razonamiento emocional dice: “Me siento triste, así que deben estar ocurriendo cosas horribles”, o “Estoy ansioso. Este debe ser un lugar peligroso”. El razonamiento emocional busca en los sentimientos la fuente de evidencia conclusiva. Si bien debemos respetar nuestras emociones, debemos pasarlas a través del filtro de la razón y la evidencia.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r>
              <a:rPr lang="es-ES_tradnl" sz="1200" kern="1200" dirty="0" smtClean="0">
                <a:solidFill>
                  <a:schemeClr val="tx1"/>
                </a:solidFill>
                <a:effectLst/>
                <a:latin typeface="+mn-lt"/>
                <a:ea typeface="+mn-ea"/>
                <a:cs typeface="+mn-cs"/>
              </a:rPr>
              <a:t>Otro extremo en el flujo continuo de pensamiento-sentimiento, es fallar en lo absoluto en experimentar emociones. Algunas personas le temen tanto a sus emociones que las reprimen bloqueándolas. La experiencia clínica y anecdótica sugiere que las mujeres están más inclinadas a seguir sus emociones y los hombres están más inclinados a reprimirlas. Las mujeres tienden a regodearse en sus emociones, los hombres tienden a taponarlas. El aprender a usar el don de la razón puede liberar a los que las obstruyen—aquellos que reprimen sus emociones, ya sean hombres o mujeres—para experimentar las emociones, porque la razón provee estructura para ayudarnos a manejar las emociones.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De la misma manera, nuestra adoración a Dios, si se basa en la verdad, de hecho nos libera emocionalmente. “Dios es espíritu, y quienes lo adoran deben hacerlo en espíritu y verdad” </a:t>
            </a:r>
            <a:r>
              <a:rPr lang="es-ES_tradnl" sz="1200" kern="1200" dirty="0" smtClean="0">
                <a:solidFill>
                  <a:schemeClr val="tx1"/>
                </a:solidFill>
                <a:effectLst/>
                <a:latin typeface="+mn-lt"/>
                <a:ea typeface="+mn-ea"/>
                <a:cs typeface="+mn-cs"/>
              </a:rPr>
              <a:t>(Juan 4:24).</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 veces notamos ciertos eventos en la vida que nos llevan a emociones negativas. Podemos  pensar tal vez que esto es una relación directa de causa y efecto, pero algo media entre los eventos y las emociones, y eso se llama “procesamiento cognitivo”. No puedes  apagar y prender tus  emociones como lo haces con un interruptor de electricidad. Pero si cambias tus pensamientos, las emociones tienden a seguirlos. ¡Concedido, los siguen lentamente—como los pequeñitos de dos años que se distraen al caminar muy despacio detrás de su mamá, para ver los insectos y las flores—pero los siguen!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r>
              <a:rPr lang="es-ES_tradnl" sz="1200" kern="1200" dirty="0" smtClean="0">
                <a:solidFill>
                  <a:schemeClr val="tx1"/>
                </a:solidFill>
                <a:effectLst/>
                <a:latin typeface="+mn-lt"/>
                <a:ea typeface="+mn-ea"/>
                <a:cs typeface="+mn-cs"/>
              </a:rPr>
              <a:t>A menudo la gente depresiva o ansiosa alberga patrones de pensamiento extremadamente negativos, tales como “Nadie me ama”, “Soy feo, gordo y estúpido”, o “Nada funciona nunca”. Trágicamente, estos pensamientos tienden  a establecer un circuito de retroalimentación en el que sus peores temores se hacen realidad. Un pequeño examen revela la forma como funciona este síndrome de “profecía de cumplimiento propio”.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Un hombre joven llamado José, frecuentemente se repetía a sí mismo la ya casi mantra: “Estoy solo y nunca seré amado”. A causa de esta creencia, generalmente era poco amigable y retraído, y la gente validó su creencia retirándose de él. Él creía que lo estaban rechazando, pero en realidad ellos rechazaban su actitud y conducta. Cuando al fin comenzó a pensar de forma distinta, actuó diferente y finalmente se sintió diferente. Pronto José comenzó a formar relaciones, una a la vez.</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Los pensamientos distorsionados de prejuicio negativo son llamados </a:t>
            </a:r>
            <a:r>
              <a:rPr lang="es-ES_tradnl" sz="1200" i="1" kern="1200" dirty="0" smtClean="0">
                <a:solidFill>
                  <a:schemeClr val="tx1"/>
                </a:solidFill>
                <a:effectLst/>
                <a:latin typeface="+mn-lt"/>
                <a:ea typeface="+mn-ea"/>
                <a:cs typeface="+mn-cs"/>
              </a:rPr>
              <a:t>falsas creencias</a:t>
            </a:r>
            <a:r>
              <a:rPr lang="es-ES_tradnl" sz="1200" kern="1200" dirty="0" smtClean="0">
                <a:solidFill>
                  <a:schemeClr val="tx1"/>
                </a:solidFill>
                <a:effectLst/>
                <a:latin typeface="+mn-lt"/>
                <a:ea typeface="+mn-ea"/>
                <a:cs typeface="+mn-cs"/>
              </a:rPr>
              <a:t>. Estas falsas creencias actúan como un terreno duro, impenetrable; la realidad es incapaz de penetrar nuestro pensamiento. Esto es lo que dicen las Escrituras acerca de confrontar nuestras falsas creencias</a:t>
            </a:r>
            <a:r>
              <a:rPr lang="es-ES_tradnl" sz="1200" b="1" kern="1200" dirty="0" smtClean="0">
                <a:solidFill>
                  <a:schemeClr val="tx1"/>
                </a:solidFill>
                <a:effectLst/>
                <a:latin typeface="+mn-lt"/>
                <a:ea typeface="+mn-ea"/>
                <a:cs typeface="+mn-cs"/>
              </a:rPr>
              <a:t>: “Las armas con que luchamos no son del mundo, sino que tienen el poder divino para derribar fortalezas. Destruimos argumentos y toda altivez que se levanta contra el conocimiento de Dios, y llevamos cautivo todo pensamiento para que se someta a Cristo” (2 Corintios 10:4-5). </a:t>
            </a:r>
            <a:r>
              <a:rPr lang="es-ES_tradnl" sz="1200" kern="1200" dirty="0" smtClean="0">
                <a:solidFill>
                  <a:schemeClr val="tx1"/>
                </a:solidFill>
                <a:effectLst/>
                <a:latin typeface="+mn-lt"/>
                <a:ea typeface="+mn-ea"/>
                <a:cs typeface="+mn-cs"/>
              </a:rPr>
              <a:t>El término “derribar” procede del griego </a:t>
            </a:r>
            <a:r>
              <a:rPr lang="es-ES_tradnl" sz="1200" i="1" kern="1200" dirty="0" err="1" smtClean="0">
                <a:solidFill>
                  <a:schemeClr val="tx1"/>
                </a:solidFill>
                <a:effectLst/>
                <a:latin typeface="+mn-lt"/>
                <a:ea typeface="+mn-ea"/>
                <a:cs typeface="+mn-cs"/>
              </a:rPr>
              <a:t>kathaireo</a:t>
            </a:r>
            <a:r>
              <a:rPr lang="es-ES_tradnl" sz="1200" kern="1200" dirty="0" smtClean="0">
                <a:solidFill>
                  <a:schemeClr val="tx1"/>
                </a:solidFill>
                <a:effectLst/>
                <a:latin typeface="+mn-lt"/>
                <a:ea typeface="+mn-ea"/>
                <a:cs typeface="+mn-cs"/>
              </a:rPr>
              <a:t> y puede significar “demoler”. Este aprendizaje para desmantelar  nuestras falsas creencias es un proceso enérgico y violento. Debemos estar preparados para esforzarnos y sudar.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114800"/>
          </a:xfrm>
        </p:spPr>
        <p:txBody>
          <a:bodyPr>
            <a:normAutofit/>
          </a:bodyPr>
          <a:lstStyle/>
          <a:p>
            <a:r>
              <a:rPr lang="es-ES_tradnl" sz="1200" b="1" kern="1200" dirty="0" smtClean="0">
                <a:solidFill>
                  <a:schemeClr val="tx1"/>
                </a:solidFill>
                <a:effectLst/>
                <a:latin typeface="+mn-lt"/>
                <a:ea typeface="+mn-ea"/>
                <a:cs typeface="+mn-cs"/>
              </a:rPr>
              <a:t>IDENTIFICA, ARGUYE Y REEMPLAZA</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Es un proceso de tres partes que puede ayudarnos a regular pensamientos y emociones. Este proceso usa el acrónimo en inglés F.A.R. (lejos), Para Identifica, Arguye y Reemplaza. Veamos una versión breve y luego ampliaremos cada paso: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IDENTIFICA, ARGUYE Y REEMPLAZA (F.A.R.)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Identifica: </a:t>
            </a:r>
            <a:r>
              <a:rPr lang="es-ES_tradnl" sz="1200" kern="1200" dirty="0" smtClean="0">
                <a:solidFill>
                  <a:schemeClr val="tx1"/>
                </a:solidFill>
                <a:effectLst/>
                <a:latin typeface="+mn-lt"/>
                <a:ea typeface="+mn-ea"/>
                <a:cs typeface="+mn-cs"/>
              </a:rPr>
              <a:t>Identifica el evento negativo. Identifica  los sentimientos asociados. Identifica los pensamientos que apoyan esos sentimientos.</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Arguye: </a:t>
            </a:r>
            <a:r>
              <a:rPr lang="es-ES_tradnl" sz="1200" kern="1200" dirty="0" smtClean="0">
                <a:solidFill>
                  <a:schemeClr val="tx1"/>
                </a:solidFill>
                <a:effectLst/>
                <a:latin typeface="+mn-lt"/>
                <a:ea typeface="+mn-ea"/>
                <a:cs typeface="+mn-cs"/>
              </a:rPr>
              <a:t>Pregúntate, “¿Qué tiene de malo este pensamiento?” Debate fuertemente tu propio pensamiento.</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Reemplaza: </a:t>
            </a:r>
            <a:r>
              <a:rPr lang="es-ES_tradnl" sz="1200" kern="1200" dirty="0" smtClean="0">
                <a:solidFill>
                  <a:schemeClr val="tx1"/>
                </a:solidFill>
                <a:effectLst/>
                <a:latin typeface="+mn-lt"/>
                <a:ea typeface="+mn-ea"/>
                <a:cs typeface="+mn-cs"/>
              </a:rPr>
              <a:t>Debes decirte a ti mismo la verdad acerca de la situación. Incluye lo negativo, pero mantenlo en perspectiva.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es-ES_tradnl" sz="1200" b="1" kern="1200" dirty="0" smtClean="0">
                <a:solidFill>
                  <a:schemeClr val="tx1"/>
                </a:solidFill>
                <a:effectLst/>
                <a:latin typeface="+mn-lt"/>
                <a:ea typeface="+mn-ea"/>
                <a:cs typeface="+mn-cs"/>
              </a:rPr>
              <a:t>Ahora veamos cada uno de los tres pasos con más detalle, al aprender a regular nuestros pensamientos.</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1. Identifica: </a:t>
            </a:r>
            <a:r>
              <a:rPr lang="es-ES_tradnl" sz="1200" kern="1200" dirty="0" smtClean="0">
                <a:solidFill>
                  <a:schemeClr val="tx1"/>
                </a:solidFill>
                <a:effectLst/>
                <a:latin typeface="+mn-lt"/>
                <a:ea typeface="+mn-ea"/>
                <a:cs typeface="+mn-cs"/>
              </a:rPr>
              <a:t>El primer paso es descubrir las falsas creencias. Estas falsas creencias tienden a estar al acecho en el inconsciente y, como animales salvajes, evaden la detección. Puede ayudarnos el dividir en tres pasos el proceso de “identificar”: Identifica el evento, identifica el sentimiento e identifica el pensamiento. Identificar o descubrir el evento significa identificar la circunstancia o suceso problemático. Identificar el sentimiento implica descubrir el sentimiento que surge como resultado del acontecimiento o evento. Identificar el pensamiento implica descubrir  el pensamiento distorsionado que se une a los  sentimientos perturbados.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Por ejemplo, Jasmine puede identificar fácilmente la pérdida de su empleo como la causa de depresión. Pero ella perdió su trabajo hace un año atrás y ya podría haberse recuperado ahora. La razón por la cual la depresión continúa es porque ella alberga ciertas falsas creencias que la han paralizado y han hecho difícil que encuentre un nuevo empleo. Jasmine identifica sus emociones como el hecho de sentirse desconcertada, desesperada y devaluada. Ahora comienza el proceso de identificar los pensamientos que sustentan estos sentimientos. Típicamente, estos pensamientos distorsionados involucran nuestro ser, otras personas, el futuro y Dios. Estos son los pensamientos de Jasmine: “Soy una fracasada”, “Los demás no me ven como valiosa”, “Nunca encontraré un empleo estable” y “Dios no se preocupa por mí.”</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i="1" kern="1200" dirty="0" smtClean="0">
                <a:solidFill>
                  <a:schemeClr val="tx1"/>
                </a:solidFill>
                <a:effectLst/>
                <a:latin typeface="+mn-lt"/>
                <a:ea typeface="+mn-ea"/>
                <a:cs typeface="+mn-cs"/>
              </a:rPr>
              <a:t>[Nota para el Presentador: Para la siguiente sección, usa como referencia el impreso “Pensamientos Distorsionados”. Luego deja que los grupos lleven a cabo la actividad.]</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b="1" kern="1200" dirty="0" smtClean="0">
                <a:solidFill>
                  <a:schemeClr val="tx1"/>
                </a:solidFill>
                <a:effectLst/>
                <a:latin typeface="+mn-lt"/>
                <a:ea typeface="+mn-ea"/>
                <a:cs typeface="+mn-cs"/>
              </a:rPr>
              <a:t>2. Arguye. </a:t>
            </a:r>
            <a:r>
              <a:rPr lang="es-ES_tradnl" sz="1200" kern="1200" dirty="0" smtClean="0">
                <a:solidFill>
                  <a:schemeClr val="tx1"/>
                </a:solidFill>
                <a:effectLst/>
                <a:latin typeface="+mn-lt"/>
                <a:ea typeface="+mn-ea"/>
                <a:cs typeface="+mn-cs"/>
              </a:rPr>
              <a:t>Ahora Jasmine está lista para argüir con sus pensamientos. Nota esta lista de pensamientos distorsionados. La lista enumera y define tales patrones de pensamiento como “catastrofismo”, “sobre generalización” y “leer la mente”. Jasmine identifica sus patrones de pensamiento y aprende a  hacerse responsable por ellos. ¡Aprende a argüir con su ser irracional!</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Una técnica utilizada para facilitar lo anterior, implica un cambio de contexto. Un consejero puede decirle a Jasmine: “Te  estás  diciendo  a  ti  misma  que  porque  perdiste  el   empleo, eres una fracasada. ¿Si yo perdiera mi empleo, me llamarías un perdedor?” Jasmine diría, “No, eso sería injusto y cruel”. El consejero tal vez diría, “Así que estás siendo cruel e injusta contigo misma. ¡Debes decirte a ti misma que debes poner un alto a tales pensamientos!” A menudo el proceso de identificar creencias fundamentales provee gran alivio. Se asemeja al hecho de colocar residuos tóxicos en recipientes, taparlos muy bien y etiquetarlos.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r>
              <a:rPr lang="es-ES_tradnl" sz="1200" b="1" kern="1200" dirty="0" smtClean="0">
                <a:solidFill>
                  <a:schemeClr val="tx1"/>
                </a:solidFill>
                <a:effectLst/>
                <a:latin typeface="+mn-lt"/>
                <a:ea typeface="+mn-ea"/>
                <a:cs typeface="+mn-cs"/>
              </a:rPr>
              <a:t>Reemplaza. </a:t>
            </a:r>
            <a:r>
              <a:rPr lang="es-ES_tradnl" sz="1200" kern="1200" dirty="0" smtClean="0">
                <a:solidFill>
                  <a:schemeClr val="tx1"/>
                </a:solidFill>
                <a:effectLst/>
                <a:latin typeface="+mn-lt"/>
                <a:ea typeface="+mn-ea"/>
                <a:cs typeface="+mn-cs"/>
              </a:rPr>
              <a:t>Una vez que los pensamientos distorsionados quedan contenidos o reprimidos, la persona  puede comenzar a reemplazarlos con la verdad.  La verdad típicamente tiene más matices y detalles que las falsas creencias. “¡Soy un perdedor!” es reemplazado con, “He fracasado y fracasaré, pero también he tenido y tendré éxito. No soy perfecto, pero hago una contribución”. Una vez que los pensamientos son controlados por la razón, las emociones se ajustan a los pensamientos verdaderos y balanceados y se vuelven más equilibradas. Llamamos a este  proceso “regulación emocional”.</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Salmos 139:23, 24, leemos: “Examíname, oh Dios, y conoce mis pensamientos; y ve si hay en mí camino de perversidad, y guíame en el camino eterno.” “Perversidad” viene del hebreo </a:t>
            </a:r>
            <a:r>
              <a:rPr lang="es-ES_tradnl" sz="1200" i="1" kern="1200" dirty="0" err="1" smtClean="0">
                <a:solidFill>
                  <a:schemeClr val="tx1"/>
                </a:solidFill>
                <a:effectLst/>
                <a:latin typeface="+mn-lt"/>
                <a:ea typeface="+mn-ea"/>
                <a:cs typeface="+mn-cs"/>
              </a:rPr>
              <a:t>otseb</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derek</a:t>
            </a:r>
            <a:r>
              <a:rPr lang="es-ES_tradnl" sz="1200" kern="1200" dirty="0" smtClean="0">
                <a:solidFill>
                  <a:schemeClr val="tx1"/>
                </a:solidFill>
                <a:effectLst/>
                <a:latin typeface="+mn-lt"/>
                <a:ea typeface="+mn-ea"/>
                <a:cs typeface="+mn-cs"/>
              </a:rPr>
              <a:t>  y puede significar “habituarse al dolor, trabajo duro e idolatría”.  A través de la guía del Espíritu Santo podemos descubrir dentro de nosotros ese habituarse al dolor y fatiga que nos separa de Dios y contribuye a nuestro sufrimiento y al sufrimiento de otros.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aprender a pensar claramente, usando el poder de la razón que Dios nos ha dado, puede hacer una gran diferencia. Dios nos ha dado los dones del libre albedrío y el dominio de sí mismos a través de ese libre albedrío. A través  del poder del Espíritu Santo podemos experimentar liberación de la depresión.</a:t>
            </a:r>
            <a:endParaRPr lang="en-US" sz="1200" kern="1200" dirty="0" smtClean="0">
              <a:solidFill>
                <a:schemeClr val="tx1"/>
              </a:solidFill>
              <a:effectLst/>
              <a:latin typeface="+mn-lt"/>
              <a:ea typeface="+mn-ea"/>
              <a:cs typeface="+mn-cs"/>
            </a:endParaRPr>
          </a:p>
          <a:p>
            <a:pPr>
              <a:lnSpc>
                <a:spcPct val="110000"/>
              </a:lnSpc>
            </a:pP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b="1" kern="1200" dirty="0" smtClean="0">
                <a:solidFill>
                  <a:schemeClr val="tx1"/>
                </a:solidFill>
                <a:effectLst/>
                <a:latin typeface="+mn-lt"/>
                <a:ea typeface="+mn-ea"/>
                <a:cs typeface="+mn-cs"/>
              </a:rPr>
              <a:t>PREGUNTAS DE DISCUSIÓN</a:t>
            </a:r>
            <a:endParaRPr lang="en-US" sz="1200" kern="1200" dirty="0" smtClean="0">
              <a:solidFill>
                <a:schemeClr val="tx1"/>
              </a:solidFill>
              <a:effectLst/>
              <a:latin typeface="+mn-lt"/>
              <a:ea typeface="+mn-ea"/>
              <a:cs typeface="+mn-cs"/>
            </a:endParaRPr>
          </a:p>
          <a:p>
            <a:pPr lvl="0"/>
            <a:r>
              <a:rPr lang="es-ES_tradnl" sz="1800" b="1" dirty="0" smtClean="0"/>
              <a:t>.</a:t>
            </a:r>
            <a:r>
              <a:rPr lang="es-ES_tradnl" sz="1200" dirty="0" smtClean="0"/>
              <a:t> ¿Reconoces que tienes tendencia  hacia el pensamiento irracional o distorsionado?</a:t>
            </a:r>
          </a:p>
          <a:p>
            <a:pPr marL="0" indent="0">
              <a:buFont typeface="Arial"/>
              <a:buNone/>
            </a:pPr>
            <a:r>
              <a:rPr lang="es-ES_tradnl" sz="1200" b="1" dirty="0" smtClean="0"/>
              <a:t>. </a:t>
            </a:r>
            <a:r>
              <a:rPr lang="es-ES_tradnl" sz="1200" dirty="0" smtClean="0"/>
              <a:t>La capacidad de razonar a menudo implica el seguimiento de la causa al efecto. ¿Existe un evento reciente en tu vida que puede ser explicado mirando de causa a efecto? Explica.</a:t>
            </a:r>
          </a:p>
          <a:p>
            <a:pPr marL="0" indent="0">
              <a:buFont typeface="Arial"/>
              <a:buNone/>
            </a:pPr>
            <a:endParaRPr lang="en-US" sz="1200" dirty="0">
              <a:latin typeface="+mn-lt"/>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10000"/>
              </a:lnSpc>
              <a:spcBef>
                <a:spcPts val="0"/>
              </a:spcBef>
              <a:spcAft>
                <a:spcPts val="0"/>
              </a:spcAft>
              <a:buClrTx/>
              <a:buSzTx/>
              <a:buFont typeface="Arial"/>
              <a:buChar char="•"/>
              <a:tabLst/>
              <a:defRPr/>
            </a:pPr>
            <a:r>
              <a:rPr lang="es-ES_tradnl" sz="1200" kern="1200" dirty="0" smtClean="0">
                <a:solidFill>
                  <a:schemeClr val="tx1"/>
                </a:solidFill>
                <a:effectLst/>
                <a:latin typeface="+mn-lt"/>
                <a:ea typeface="+mn-ea"/>
                <a:cs typeface="+mn-cs"/>
              </a:rPr>
              <a:t>¿Qué experiencias traumáticas en tu vida podrían haber causado el desarrollo de patrones de pensamiento negativos? ¿Cómo puedes usar F.A.R. para ayudarte a superar estos patrones?</a:t>
            </a:r>
            <a:endParaRPr lang="en-US"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23</a:t>
            </a:fld>
            <a:endParaRPr lang="en-US" dirty="0"/>
          </a:p>
        </p:txBody>
      </p:sp>
    </p:spTree>
    <p:extLst>
      <p:ext uri="{BB962C8B-B14F-4D97-AF65-F5344CB8AC3E}">
        <p14:creationId xmlns:p14="http://schemas.microsoft.com/office/powerpoint/2010/main" val="1075042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buFont typeface="Arial"/>
              <a:buChar char="•"/>
            </a:pPr>
            <a:r>
              <a:rPr lang="es-ES_tradnl" sz="1200" kern="1200" dirty="0" smtClean="0">
                <a:solidFill>
                  <a:schemeClr val="tx1"/>
                </a:solidFill>
                <a:effectLst/>
                <a:latin typeface="+mn-lt"/>
                <a:ea typeface="+mn-ea"/>
                <a:cs typeface="+mn-cs"/>
              </a:rPr>
              <a:t> ¿Permites que las emociones anulen tu razón?</a:t>
            </a:r>
          </a:p>
          <a:p>
            <a:pPr marL="171450" indent="-171450">
              <a:lnSpc>
                <a:spcPct val="110000"/>
              </a:lnSpc>
              <a:buFont typeface="Arial"/>
              <a:buChar char="•"/>
            </a:pPr>
            <a:r>
              <a:rPr lang="es-ES_tradnl" sz="1200" kern="1200" dirty="0" smtClean="0">
                <a:solidFill>
                  <a:schemeClr val="tx1"/>
                </a:solidFill>
                <a:effectLst/>
                <a:latin typeface="+mn-lt"/>
                <a:ea typeface="+mn-ea"/>
                <a:cs typeface="+mn-cs"/>
              </a:rPr>
              <a:t> </a:t>
            </a:r>
            <a:r>
              <a:rPr lang="es-ES_tradnl" dirty="0" smtClean="0"/>
              <a:t>¿En qué tipos de situaciones ocurre eso mayormente? ¿Por qué piensas que es así?</a:t>
            </a:r>
            <a:endParaRPr lang="en-US" dirty="0" smtClean="0"/>
          </a:p>
          <a:p>
            <a:pPr marL="171450" indent="-171450">
              <a:lnSpc>
                <a:spcPct val="110000"/>
              </a:lnSpc>
              <a:buFont typeface="Arial"/>
              <a:buChar char="•"/>
            </a:pPr>
            <a:endParaRPr lang="en-US"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24</a:t>
            </a:fld>
            <a:endParaRPr lang="en-US" dirty="0"/>
          </a:p>
        </p:txBody>
      </p:sp>
    </p:spTree>
    <p:extLst>
      <p:ext uri="{BB962C8B-B14F-4D97-AF65-F5344CB8AC3E}">
        <p14:creationId xmlns:p14="http://schemas.microsoft.com/office/powerpoint/2010/main" val="1363571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lstStyle/>
          <a:p>
            <a:pPr marL="171450" marR="0" indent="-171450" algn="l" defTabSz="914400" rtl="0" eaLnBrk="1" fontAlgn="auto" latinLnBrk="0" hangingPunct="1">
              <a:lnSpc>
                <a:spcPct val="110000"/>
              </a:lnSpc>
              <a:spcBef>
                <a:spcPts val="0"/>
              </a:spcBef>
              <a:spcAft>
                <a:spcPts val="0"/>
              </a:spcAft>
              <a:buClrTx/>
              <a:buSzTx/>
              <a:buFont typeface="Arial"/>
              <a:buChar char="•"/>
              <a:tabLst/>
              <a:defRPr/>
            </a:pPr>
            <a:r>
              <a:rPr lang="es-ES_tradnl" sz="1200" kern="1200" dirty="0" smtClean="0">
                <a:solidFill>
                  <a:schemeClr val="tx1"/>
                </a:solidFill>
                <a:effectLst/>
                <a:latin typeface="+mn-lt"/>
                <a:ea typeface="+mn-ea"/>
                <a:cs typeface="+mn-cs"/>
              </a:rPr>
              <a:t>De acuerdo con la lista de “Pensamientos Distorsionados”, ¿en qué patrón o patrones de pensamiento tienes mayor probabilidad de caer? Explica.</a:t>
            </a:r>
          </a:p>
          <a:p>
            <a:pPr marL="171450" marR="0" indent="-171450" algn="l" defTabSz="914400" rtl="0" eaLnBrk="1" fontAlgn="auto" latinLnBrk="0" hangingPunct="1">
              <a:lnSpc>
                <a:spcPct val="110000"/>
              </a:lnSpc>
              <a:spcBef>
                <a:spcPts val="0"/>
              </a:spcBef>
              <a:spcAft>
                <a:spcPts val="0"/>
              </a:spcAft>
              <a:buClrTx/>
              <a:buSzTx/>
              <a:buFont typeface="Arial"/>
              <a:buChar char="•"/>
              <a:tabLst/>
              <a:defRPr/>
            </a:pPr>
            <a:r>
              <a:rPr lang="es-ES_tradnl" sz="1200" kern="1200" dirty="0" smtClean="0">
                <a:solidFill>
                  <a:schemeClr val="tx1"/>
                </a:solidFill>
                <a:effectLst/>
                <a:latin typeface="+mn-lt"/>
                <a:ea typeface="+mn-ea"/>
                <a:cs typeface="+mn-cs"/>
              </a:rPr>
              <a:t>¿Qué “formas de habituarte al dolor” te ha revelado el Señor—formas en que tú mismo empeoras tu propio estado de ánimo y tu situación?</a:t>
            </a:r>
            <a:endParaRPr lang="en-US"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25</a:t>
            </a:fld>
            <a:endParaRPr lang="en-US" dirty="0"/>
          </a:p>
        </p:txBody>
      </p:sp>
    </p:spTree>
    <p:extLst>
      <p:ext uri="{BB962C8B-B14F-4D97-AF65-F5344CB8AC3E}">
        <p14:creationId xmlns:p14="http://schemas.microsoft.com/office/powerpoint/2010/main" val="4047541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latin typeface="Book Antiqua"/>
                <a:cs typeface="Book Antiqua"/>
              </a:rPr>
              <a:t>Oración</a:t>
            </a:r>
            <a:endParaRPr lang="en-US" b="1" dirty="0" smtClean="0">
              <a:latin typeface="Book Antiqua"/>
              <a:cs typeface="Book Antiqua"/>
            </a:endParaRPr>
          </a:p>
          <a:p>
            <a:r>
              <a:rPr lang="es-ES_tradnl" sz="1200" b="1" i="1" kern="1200" dirty="0" smtClean="0">
                <a:solidFill>
                  <a:schemeClr val="tx1"/>
                </a:solidFill>
                <a:effectLst/>
                <a:latin typeface="+mn-lt"/>
                <a:ea typeface="+mn-ea"/>
                <a:cs typeface="+mn-cs"/>
              </a:rPr>
              <a:t>“He aquí que yo les traeré sanidad y medicina; y los curaré, y les revelaré abundancia de paz y </a:t>
            </a:r>
            <a:r>
              <a:rPr lang="es-ES_tradnl" sz="1200" b="1" i="1" kern="1200" smtClean="0">
                <a:solidFill>
                  <a:schemeClr val="tx1"/>
                </a:solidFill>
                <a:effectLst/>
                <a:latin typeface="+mn-lt"/>
                <a:ea typeface="+mn-ea"/>
                <a:cs typeface="+mn-cs"/>
              </a:rPr>
              <a:t>de verdad”.</a:t>
            </a:r>
            <a:endParaRPr lang="en-US" sz="1200" b="1" kern="1200" dirty="0" smtClean="0">
              <a:solidFill>
                <a:schemeClr val="tx1"/>
              </a:solidFill>
              <a:effectLst/>
              <a:latin typeface="+mn-lt"/>
              <a:ea typeface="+mn-ea"/>
              <a:cs typeface="+mn-cs"/>
            </a:endParaRPr>
          </a:p>
          <a:p>
            <a:r>
              <a:rPr lang="es-ES_tradnl" sz="1200" b="1" i="1" kern="1200" dirty="0" smtClean="0">
                <a:solidFill>
                  <a:schemeClr val="tx1"/>
                </a:solidFill>
                <a:effectLst/>
                <a:latin typeface="+mn-lt"/>
                <a:ea typeface="+mn-ea"/>
                <a:cs typeface="+mn-cs"/>
              </a:rPr>
              <a:t>Jeremías 33:6</a:t>
            </a:r>
            <a:endParaRPr lang="en-US" sz="1200" b="1" kern="1200" dirty="0" smtClean="0">
              <a:solidFill>
                <a:schemeClr val="tx1"/>
              </a:solidFill>
              <a:effectLst/>
              <a:latin typeface="+mn-lt"/>
              <a:ea typeface="+mn-ea"/>
              <a:cs typeface="+mn-cs"/>
            </a:endParaRPr>
          </a:p>
          <a:p>
            <a:endParaRPr lang="en-US" b="1" dirty="0">
              <a:latin typeface="Book Antiqua"/>
              <a:cs typeface="Book Antiqua"/>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26</a:t>
            </a:fld>
            <a:endParaRPr lang="en-US" dirty="0"/>
          </a:p>
        </p:txBody>
      </p:sp>
    </p:spTree>
    <p:extLst>
      <p:ext uri="{BB962C8B-B14F-4D97-AF65-F5344CB8AC3E}">
        <p14:creationId xmlns:p14="http://schemas.microsoft.com/office/powerpoint/2010/main" val="122780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19400"/>
            <a:ext cx="5486400" cy="5638800"/>
          </a:xfrm>
        </p:spPr>
        <p:txBody>
          <a:bodyPr>
            <a:normAutofit/>
          </a:bodyPr>
          <a:lstStyle/>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Cierta vez me dijo una misionera: </a:t>
            </a:r>
            <a:r>
              <a:rPr lang="es-ES_tradnl" sz="1200" b="1" kern="1200" dirty="0" smtClean="0">
                <a:solidFill>
                  <a:schemeClr val="tx1"/>
                </a:solidFill>
                <a:effectLst/>
                <a:latin typeface="+mn-lt"/>
                <a:ea typeface="+mn-ea"/>
                <a:cs typeface="+mn-cs"/>
              </a:rPr>
              <a:t>“Hay una oscuridad tan horrible dentro de mí, como si todo estuviera muerto. Ha sido así más o menos desde  el tiempo en que comencé ‘el trabajo…’ En mi corazón no hay fe—no hay amor—no  hay confianza—hay tanto dolor—el dolor del anhelo no cumplido, el dolor de no ser querido. Deseo a Dios con todas las fuerzas de mi alma—y sin embargo hay entre nosotros—esta horrible separación. No oro más.”</a:t>
            </a:r>
            <a:r>
              <a:rPr lang="en-US" b="1" dirty="0" smtClean="0">
                <a:effectLst/>
              </a:rPr>
              <a:t> </a:t>
            </a:r>
            <a:r>
              <a:rPr lang="es-ES_tradnl" sz="1200" b="1"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Esta mujer fue la Madre Teresa de Calcuta</a:t>
            </a:r>
            <a:r>
              <a:rPr lang="es-ES_tradnl" sz="1200" kern="1200" dirty="0" smtClean="0">
                <a:solidFill>
                  <a:schemeClr val="tx1"/>
                </a:solidFill>
                <a:effectLst/>
                <a:latin typeface="+mn-lt"/>
                <a:ea typeface="+mn-ea"/>
                <a:cs typeface="+mn-cs"/>
              </a:rPr>
              <a:t>, la gran misionera en la India. ¡La depresión afecta aun a personas piadosas, compasivas, inteligentes! Otras personas admirables que sufrieron depresión incluyen  Martin Luther King, Jr., y Mahatma Gandhi.</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457200"/>
            <a:ext cx="2743200" cy="2057400"/>
          </a:xfrm>
        </p:spPr>
      </p:sp>
      <p:sp>
        <p:nvSpPr>
          <p:cNvPr id="3" name="Notes Placeholder 2"/>
          <p:cNvSpPr>
            <a:spLocks noGrp="1"/>
          </p:cNvSpPr>
          <p:nvPr>
            <p:ph type="body" idx="1"/>
          </p:nvPr>
        </p:nvSpPr>
        <p:spPr>
          <a:xfrm>
            <a:off x="685800" y="2590800"/>
            <a:ext cx="5486400" cy="5867400"/>
          </a:xfrm>
        </p:spPr>
        <p:txBody>
          <a:bodyPr>
            <a:noAutofit/>
          </a:bodyPr>
          <a:lstStyle/>
          <a:p>
            <a:r>
              <a:rPr lang="es-ES_tradnl" sz="1200" kern="1200" dirty="0" smtClean="0">
                <a:solidFill>
                  <a:schemeClr val="tx1"/>
                </a:solidFill>
                <a:effectLst/>
                <a:latin typeface="+mn-lt"/>
                <a:ea typeface="+mn-ea"/>
                <a:cs typeface="+mn-cs"/>
              </a:rPr>
              <a:t>Solamente en los Estados Unidos, más de 20 millones de personas sufren de trastornos del estado de ánimo. Casi el diez por ciento de los estadounidenses serán diagnosticados con depresión en algún momento de su vida. Las estadísticas para el resto del mundo son similares. ¡Hay mucha gente muy triste en nuestro planeta!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¿Te has preguntando alguna vez si tú, o alguien a quien amas, sufre de depresión? Aquí hay un resumen de los criterios para su diagnosis, según el Manual de Diagnóstico y Estadístico de la Asociación Americana de Psiquiatría: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s-ES_tradnl" b="1" dirty="0" smtClean="0">
                <a:solidFill>
                  <a:srgbClr val="7030A0"/>
                </a:solidFill>
              </a:rPr>
              <a:t>Depresión Mayor:</a:t>
            </a:r>
          </a:p>
          <a:p>
            <a:pPr>
              <a:lnSpc>
                <a:spcPct val="120000"/>
              </a:lnSpc>
            </a:pPr>
            <a:endParaRPr lang="en-US" sz="1200" b="1" kern="1200" dirty="0" smtClean="0">
              <a:solidFill>
                <a:schemeClr val="tx1"/>
              </a:solidFill>
              <a:latin typeface="+mn-lt"/>
              <a:ea typeface="+mn-ea"/>
              <a:cs typeface="+mn-cs"/>
            </a:endParaRPr>
          </a:p>
          <a:p>
            <a:pPr marL="344488" lvl="0" indent="-119063">
              <a:lnSpc>
                <a:spcPct val="120000"/>
              </a:lnSpc>
              <a:buFont typeface="Arial" pitchFamily="34" charset="0"/>
              <a:buChar char="•"/>
            </a:pPr>
            <a:r>
              <a:rPr lang="es-ES_tradnl" sz="1200" kern="1200" dirty="0" smtClean="0">
                <a:solidFill>
                  <a:schemeClr val="tx1"/>
                </a:solidFill>
                <a:effectLst/>
                <a:latin typeface="+mn-lt"/>
                <a:ea typeface="+mn-ea"/>
                <a:cs typeface="+mn-cs"/>
              </a:rPr>
              <a:t>Estado de ánimo depresivo casi todo el día, todos los días</a:t>
            </a:r>
          </a:p>
          <a:p>
            <a:pPr marL="344488" lvl="0" indent="-119063">
              <a:lnSpc>
                <a:spcPct val="120000"/>
              </a:lnSpc>
              <a:buFont typeface="Arial" pitchFamily="34" charset="0"/>
              <a:buChar char="•"/>
            </a:pPr>
            <a:r>
              <a:rPr lang="es-ES_tradnl" sz="1200" kern="1200" dirty="0" smtClean="0">
                <a:solidFill>
                  <a:schemeClr val="tx1"/>
                </a:solidFill>
                <a:effectLst/>
                <a:latin typeface="+mn-lt"/>
                <a:ea typeface="+mn-ea"/>
                <a:cs typeface="+mn-cs"/>
              </a:rPr>
              <a:t>Marcada disminución del interés o el placer en todas, o casi todas las actividades la mayor parte del día, casi cada día</a:t>
            </a:r>
          </a:p>
          <a:p>
            <a:pPr marL="344488" lvl="0" indent="-119063">
              <a:lnSpc>
                <a:spcPct val="120000"/>
              </a:lnSpc>
              <a:buFont typeface="Arial" pitchFamily="34" charset="0"/>
              <a:buChar char="•"/>
            </a:pPr>
            <a:r>
              <a:rPr lang="es-ES_tradnl" sz="1200" kern="1200" dirty="0" smtClean="0">
                <a:solidFill>
                  <a:schemeClr val="tx1"/>
                </a:solidFill>
                <a:effectLst/>
                <a:latin typeface="+mn-lt"/>
                <a:ea typeface="+mn-ea"/>
                <a:cs typeface="+mn-cs"/>
              </a:rPr>
              <a:t>Pérdida de peso significativa cuando no se está a dieta, o aumento significativo de peso </a:t>
            </a:r>
          </a:p>
          <a:p>
            <a:pPr marL="344488" lvl="0" indent="-119063">
              <a:lnSpc>
                <a:spcPct val="120000"/>
              </a:lnSpc>
              <a:buFont typeface="Arial" pitchFamily="34" charset="0"/>
              <a:buChar char="•"/>
            </a:pPr>
            <a:r>
              <a:rPr lang="es-ES_tradnl" sz="1200" kern="1200" dirty="0" smtClean="0">
                <a:solidFill>
                  <a:schemeClr val="tx1"/>
                </a:solidFill>
                <a:effectLst/>
                <a:latin typeface="+mn-lt"/>
                <a:ea typeface="+mn-ea"/>
                <a:cs typeface="+mn-cs"/>
              </a:rPr>
              <a:t>Disminución o aumento en el apetito casi cada día</a:t>
            </a:r>
          </a:p>
          <a:p>
            <a:pPr marL="344488" lvl="0" indent="-119063">
              <a:lnSpc>
                <a:spcPct val="120000"/>
              </a:lnSpc>
              <a:buFont typeface="Arial" pitchFamily="34" charset="0"/>
              <a:buChar char="•"/>
            </a:pPr>
            <a:r>
              <a:rPr lang="es-ES_tradnl" sz="1200" kern="1200" dirty="0" smtClean="0">
                <a:solidFill>
                  <a:schemeClr val="tx1"/>
                </a:solidFill>
                <a:effectLst/>
                <a:latin typeface="+mn-lt"/>
                <a:ea typeface="+mn-ea"/>
                <a:cs typeface="+mn-cs"/>
              </a:rPr>
              <a:t>Insomnio o hipersomnia casi cada día</a:t>
            </a:r>
          </a:p>
          <a:p>
            <a:pPr marL="344488" lvl="0" indent="-119063">
              <a:lnSpc>
                <a:spcPct val="120000"/>
              </a:lnSpc>
              <a:buFont typeface="Arial" pitchFamily="34" charset="0"/>
              <a:buChar char="•"/>
            </a:pPr>
            <a:r>
              <a:rPr lang="es-ES_tradnl" sz="1200" kern="1200" dirty="0" smtClean="0">
                <a:solidFill>
                  <a:schemeClr val="tx1"/>
                </a:solidFill>
                <a:effectLst/>
                <a:latin typeface="+mn-lt"/>
                <a:ea typeface="+mn-ea"/>
                <a:cs typeface="+mn-cs"/>
              </a:rPr>
              <a:t>Agitación o retardo sicomotor casi cada día</a:t>
            </a:r>
          </a:p>
          <a:p>
            <a:pPr marL="225425" lvl="0" indent="0">
              <a:lnSpc>
                <a:spcPct val="120000"/>
              </a:lnSpc>
              <a:buFont typeface="Arial" pitchFamily="34" charset="0"/>
              <a:buNone/>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5</a:t>
            </a:fld>
            <a:endParaRPr lang="en-US" dirty="0"/>
          </a:p>
        </p:txBody>
      </p:sp>
    </p:spTree>
    <p:extLst>
      <p:ext uri="{BB962C8B-B14F-4D97-AF65-F5344CB8AC3E}">
        <p14:creationId xmlns:p14="http://schemas.microsoft.com/office/powerpoint/2010/main" val="357912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425" marR="0" lvl="0" indent="0" algn="l" defTabSz="914400" rtl="0" eaLnBrk="1" fontAlgn="auto" latinLnBrk="0" hangingPunct="1">
              <a:lnSpc>
                <a:spcPct val="110000"/>
              </a:lnSpc>
              <a:spcBef>
                <a:spcPts val="0"/>
              </a:spcBef>
              <a:spcAft>
                <a:spcPts val="0"/>
              </a:spcAft>
              <a:buClrTx/>
              <a:buSzTx/>
              <a:buFont typeface="Arial" pitchFamily="34" charset="0"/>
              <a:buNone/>
              <a:tabLst/>
              <a:defRPr/>
            </a:pPr>
            <a:r>
              <a:rPr lang="es-ES_tradnl" sz="1200" b="1" kern="1200" dirty="0" smtClean="0">
                <a:solidFill>
                  <a:schemeClr val="tx1"/>
                </a:solidFill>
                <a:effectLst/>
                <a:latin typeface="+mn-lt"/>
                <a:ea typeface="+mn-ea"/>
                <a:cs typeface="+mn-cs"/>
              </a:rPr>
              <a:t>DEPRESIÓN MAYOR</a:t>
            </a:r>
            <a:r>
              <a:rPr lang="en-US" sz="1200" b="0" kern="1200" baseline="0" dirty="0" smtClean="0">
                <a:solidFill>
                  <a:schemeClr val="tx1"/>
                </a:solidFill>
                <a:effectLst/>
                <a:latin typeface="+mn-lt"/>
                <a:ea typeface="+mn-ea"/>
                <a:cs typeface="+mn-cs"/>
              </a:rPr>
              <a:t> </a:t>
            </a:r>
            <a:r>
              <a:rPr lang="en-US" sz="1200" b="1" kern="1200" dirty="0" smtClean="0">
                <a:solidFill>
                  <a:schemeClr val="tx1"/>
                </a:solidFill>
                <a:latin typeface="+mn-lt"/>
                <a:ea typeface="+mn-ea"/>
                <a:cs typeface="+mn-cs"/>
              </a:rPr>
              <a:t>(cont..)</a:t>
            </a:r>
          </a:p>
          <a:p>
            <a:pPr marL="344488" lvl="0" indent="-119063">
              <a:lnSpc>
                <a:spcPct val="110000"/>
              </a:lnSpc>
              <a:buFont typeface="Arial" pitchFamily="34" charset="0"/>
              <a:buChar char="•"/>
            </a:pPr>
            <a:endParaRPr lang="en-US" sz="1200" kern="1200" dirty="0" smtClean="0">
              <a:solidFill>
                <a:schemeClr val="tx1"/>
              </a:solidFill>
              <a:latin typeface="+mn-lt"/>
              <a:ea typeface="+mn-ea"/>
              <a:cs typeface="+mn-cs"/>
            </a:endParaRPr>
          </a:p>
          <a:p>
            <a:pPr marL="344488" lvl="0" indent="-119063">
              <a:lnSpc>
                <a:spcPct val="110000"/>
              </a:lnSpc>
              <a:buFont typeface="Arial" pitchFamily="34" charset="0"/>
              <a:buChar char="•"/>
            </a:pPr>
            <a:r>
              <a:rPr lang="es-ES_tradnl" sz="1200" kern="1200" dirty="0" smtClean="0">
                <a:solidFill>
                  <a:schemeClr val="tx1"/>
                </a:solidFill>
                <a:effectLst/>
                <a:latin typeface="+mn-lt"/>
                <a:ea typeface="+mn-ea"/>
                <a:cs typeface="+mn-cs"/>
              </a:rPr>
              <a:t>Fatiga o pérdida de energía casi cada día</a:t>
            </a:r>
          </a:p>
          <a:p>
            <a:pPr marL="344488" lvl="0" indent="-119063">
              <a:lnSpc>
                <a:spcPct val="110000"/>
              </a:lnSpc>
              <a:buFont typeface="Arial" pitchFamily="34" charset="0"/>
              <a:buChar char="•"/>
            </a:pPr>
            <a:r>
              <a:rPr lang="es-ES_tradnl" sz="1200" kern="1200" dirty="0" smtClean="0">
                <a:solidFill>
                  <a:schemeClr val="tx1"/>
                </a:solidFill>
                <a:effectLst/>
                <a:latin typeface="+mn-lt"/>
                <a:ea typeface="+mn-ea"/>
                <a:cs typeface="+mn-cs"/>
              </a:rPr>
              <a:t>Sentimientos de inutilidad o culpa excesiva o inapropiada casi cada día</a:t>
            </a:r>
          </a:p>
          <a:p>
            <a:pPr marL="344488" lvl="0" indent="-119063">
              <a:lnSpc>
                <a:spcPct val="110000"/>
              </a:lnSpc>
              <a:buFont typeface="Arial" pitchFamily="34" charset="0"/>
              <a:buChar char="•"/>
            </a:pPr>
            <a:r>
              <a:rPr lang="es-ES_tradnl" sz="1200" kern="1200" dirty="0" smtClean="0">
                <a:solidFill>
                  <a:schemeClr val="tx1"/>
                </a:solidFill>
                <a:effectLst/>
                <a:latin typeface="+mn-lt"/>
                <a:ea typeface="+mn-ea"/>
                <a:cs typeface="+mn-cs"/>
              </a:rPr>
              <a:t> </a:t>
            </a:r>
            <a:r>
              <a:rPr lang="es-ES_tradnl" sz="1200" dirty="0" smtClean="0"/>
              <a:t>Disminución de la capacidad de pensar o concentrarse, o indecisión, casi cada día</a:t>
            </a:r>
          </a:p>
          <a:p>
            <a:pPr marL="344488" lvl="0" indent="-119063">
              <a:lnSpc>
                <a:spcPct val="110000"/>
              </a:lnSpc>
              <a:buFont typeface="Arial" pitchFamily="34" charset="0"/>
              <a:buChar char="•"/>
            </a:pPr>
            <a:r>
              <a:rPr lang="es-ES_tradnl" sz="1200" kern="1200" dirty="0" smtClean="0">
                <a:solidFill>
                  <a:schemeClr val="tx1"/>
                </a:solidFill>
                <a:effectLst/>
                <a:latin typeface="+mn-lt"/>
                <a:ea typeface="+mn-ea"/>
                <a:cs typeface="+mn-cs"/>
              </a:rPr>
              <a:t>Pensamiento recurrente sobre la muerte</a:t>
            </a:r>
          </a:p>
          <a:p>
            <a:pPr marL="344488" lvl="0" indent="-119063">
              <a:lnSpc>
                <a:spcPct val="110000"/>
              </a:lnSpc>
              <a:buFont typeface="Arial" pitchFamily="34" charset="0"/>
              <a:buChar char="•"/>
            </a:pPr>
            <a:r>
              <a:rPr lang="es-ES_tradnl" sz="1200" kern="1200" dirty="0" smtClean="0">
                <a:solidFill>
                  <a:schemeClr val="tx1"/>
                </a:solidFill>
                <a:effectLst/>
                <a:latin typeface="+mn-lt"/>
                <a:ea typeface="+mn-ea"/>
                <a:cs typeface="+mn-cs"/>
              </a:rPr>
              <a:t>Pensamientos o planes de suicidio</a:t>
            </a:r>
          </a:p>
          <a:p>
            <a:pPr marL="225425" lvl="0" indent="0">
              <a:lnSpc>
                <a:spcPct val="110000"/>
              </a:lnSpc>
              <a:buFont typeface="Arial" pitchFamily="34" charset="0"/>
              <a:buNone/>
            </a:pPr>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¿Suena esto como algo que tiene que ver contigo o con alguien a quien conoces? Si tienes varios de estos síntomas, puedes sufrir de depresión mayor.</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918925E6-75ED-4740-85E9-16FE76AA4DD4}" type="slidenum">
              <a:rPr lang="en-US" smtClean="0"/>
              <a:pPr/>
              <a:t>6</a:t>
            </a:fld>
            <a:endParaRPr lang="en-US" dirty="0"/>
          </a:p>
        </p:txBody>
      </p:sp>
    </p:spTree>
    <p:extLst>
      <p:ext uri="{BB962C8B-B14F-4D97-AF65-F5344CB8AC3E}">
        <p14:creationId xmlns:p14="http://schemas.microsoft.com/office/powerpoint/2010/main" val="3071283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b="1" kern="1200" dirty="0" smtClean="0">
                <a:solidFill>
                  <a:schemeClr val="tx1"/>
                </a:solidFill>
                <a:effectLst/>
                <a:latin typeface="+mn-lt"/>
                <a:ea typeface="+mn-ea"/>
                <a:cs typeface="+mn-cs"/>
              </a:rPr>
              <a:t>A veces los cristianos tienen temor de admitir que están luchando con una enfermedad mental. </a:t>
            </a:r>
            <a:r>
              <a:rPr lang="es-ES_tradnl" sz="1200" kern="1200" dirty="0" smtClean="0">
                <a:solidFill>
                  <a:schemeClr val="tx1"/>
                </a:solidFill>
                <a:effectLst/>
                <a:latin typeface="+mn-lt"/>
                <a:ea typeface="+mn-ea"/>
                <a:cs typeface="+mn-cs"/>
              </a:rPr>
              <a:t>Nosotros los médicos llamamos este tipo de pensamiento “disturbio secundario”. La gente puede llegar a  perturbarse y luego ser perturbada por la perturbación: “¡No se supone que esté triste (ansioso, enojado, ______,tú llena el espacio en blanco) porque soy un cristiano!” Debo disipar esta idea. </a:t>
            </a:r>
            <a:r>
              <a:rPr lang="es-ES_tradnl" sz="1200" b="1" kern="1200" dirty="0" smtClean="0">
                <a:solidFill>
                  <a:schemeClr val="tx1"/>
                </a:solidFill>
                <a:effectLst/>
                <a:latin typeface="+mn-lt"/>
                <a:ea typeface="+mn-ea"/>
                <a:cs typeface="+mn-cs"/>
              </a:rPr>
              <a:t>Necesitamos  trabajar  en el  problema mismo  y no gastar un momento  más sintiéndonos mal acerca de sentirnos  mal.</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TERAPIA COGNITIVA-CONDUCTUAL </a:t>
            </a:r>
            <a:endParaRPr lang="en-US" sz="1200" kern="1200" dirty="0" smtClean="0">
              <a:solidFill>
                <a:schemeClr val="tx1"/>
              </a:solidFill>
              <a:effectLst/>
              <a:latin typeface="+mn-lt"/>
              <a:ea typeface="+mn-ea"/>
              <a:cs typeface="+mn-cs"/>
            </a:endParaRPr>
          </a:p>
          <a:p>
            <a:pPr>
              <a:lnSpc>
                <a:spcPct val="120000"/>
              </a:lnSpc>
            </a:pPr>
            <a:endParaRPr lang="en-US" kern="1200" dirty="0" smtClean="0">
              <a:solidFill>
                <a:schemeClr val="tx1"/>
              </a:solidFill>
            </a:endParaRPr>
          </a:p>
          <a:p>
            <a:r>
              <a:rPr lang="es-ES_tradnl" sz="1200" kern="1200" dirty="0" smtClean="0">
                <a:solidFill>
                  <a:schemeClr val="tx1"/>
                </a:solidFill>
                <a:effectLst/>
                <a:latin typeface="+mn-lt"/>
                <a:ea typeface="+mn-ea"/>
                <a:cs typeface="+mn-cs"/>
              </a:rPr>
              <a:t>En años recientes se ha desarrollado un buen tratamiento para la depresión, llamado terapia cognitiva- conductual. La investigación científica demuestra que funciona. Pocos se dan cuenta de que la base de la terapia cognitiva- conductual  se encuentra en la Biblia.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Isaías dijo: “Razonemos juntos” (Isaías 1:18). Dios nos ha dado estos poderes de razonamiento, esta capacidad de pensar correctamente. El pensamiento racional, balanceado y veraz nos estabiliza. Mientras que las personas con depresión tienden a exagerar las cosas malas, Dios nos ha dado instrucción de pensar en forma balanceada, honesta, pero optimista. </a:t>
            </a:r>
            <a:r>
              <a:rPr lang="es-ES_tradnl" sz="1200" b="1" kern="1200" dirty="0" smtClean="0">
                <a:solidFill>
                  <a:schemeClr val="tx1"/>
                </a:solidFill>
                <a:effectLst/>
                <a:latin typeface="+mn-lt"/>
                <a:ea typeface="+mn-ea"/>
                <a:cs typeface="+mn-cs"/>
              </a:rPr>
              <a:t>Jesús dijo, “Y conocerán la verdad, y la verdad los hará libres” </a:t>
            </a:r>
            <a:r>
              <a:rPr lang="es-ES_tradnl" sz="1200" kern="1200" dirty="0" smtClean="0">
                <a:solidFill>
                  <a:schemeClr val="tx1"/>
                </a:solidFill>
                <a:effectLst/>
                <a:latin typeface="+mn-lt"/>
                <a:ea typeface="+mn-ea"/>
                <a:cs typeface="+mn-cs"/>
              </a:rPr>
              <a:t>(Juan 8:32). Jeremías dijo, “He aquí que yo les traeré sanidad y medicina; y los curaré y les revelaré abundancia de paz y de verdad” (Jeremías 33:6). Nota el vínculo entre la verdad y la sanidad.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b="1" kern="1200" dirty="0" smtClean="0">
                <a:solidFill>
                  <a:schemeClr val="tx1"/>
                </a:solidFill>
                <a:effectLst/>
                <a:latin typeface="+mn-lt"/>
                <a:ea typeface="+mn-ea"/>
                <a:cs typeface="+mn-cs"/>
              </a:rPr>
              <a:t>ELENA G. WHITE ENTENDIÓ EL PODER DEL PENSAMIENTO</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“Debemos sentir siempre el poder ennoblecedor de los pensamientos puros. La única seguridad para el alma consiste en pensar bien, pues acerca del hombre se nos dice: “Cuál es su pensamiento en su alma, tal es él” Proverbios 23:7. El poder del dominio propio se acrecienta con el ejercicio. Lo que al principio parece difícil, se vuelve fácil con la práctica, hasta que los buenos pensamientos y acciones llegan a ser habituales” (</a:t>
            </a:r>
            <a:r>
              <a:rPr lang="es-ES_tradnl" sz="1200" i="1" kern="1200" dirty="0" smtClean="0">
                <a:solidFill>
                  <a:schemeClr val="tx1"/>
                </a:solidFill>
                <a:effectLst/>
                <a:latin typeface="+mn-lt"/>
                <a:ea typeface="+mn-ea"/>
                <a:cs typeface="+mn-cs"/>
              </a:rPr>
              <a:t>Ministerio de Curación</a:t>
            </a:r>
            <a:r>
              <a:rPr lang="es-ES_tradnl" sz="1200" kern="1200" dirty="0" smtClean="0">
                <a:solidFill>
                  <a:schemeClr val="tx1"/>
                </a:solidFill>
                <a:effectLst/>
                <a:latin typeface="+mn-lt"/>
                <a:ea typeface="+mn-ea"/>
                <a:cs typeface="+mn-cs"/>
              </a:rPr>
              <a:t>, p. 392).</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18925E6-75ED-4740-85E9-16FE76AA4DD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C405820-2DC4-4608-8D7B-92F51121B09F}"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ECD3851-9E30-4BF0-9299-695208DA4EE9}" type="slidenum">
              <a:rPr lang="en-US"/>
              <a:pPr>
                <a:defRPr/>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9920B1-0CED-4E14-AA75-1A829730CD02}"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4D5CF4E-76E2-42FC-8A60-3956CE794958}" type="slidenum">
              <a:rPr lang="en-US"/>
              <a:pPr>
                <a:defRPr/>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9DE01C-73ED-438E-9419-6CA1C33BEAB9}"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898D8D-DCAB-47F1-8A10-FF3DD71F1CFA}" type="slidenum">
              <a:rPr lang="en-US"/>
              <a:pPr>
                <a:defRPr/>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E86622-8B1E-4070-95E7-28E2F6C0E605}"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F1ABAE7-5339-45BB-A193-D94DC439C57A}" type="slidenum">
              <a:rPr lang="en-US"/>
              <a:pPr>
                <a:defRPr/>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1DD6FB-7EDD-4389-AD50-105FE0B8AF2E}"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B2ED1C-5993-4DE6-8BAE-3914E1B3CBC6}" type="slidenum">
              <a:rPr lang="en-US"/>
              <a:pPr>
                <a:defRPr/>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87BAEAE-D039-4E5C-ACB3-545A2FB08676}" type="datetimeFigureOut">
              <a:rPr lang="en-US"/>
              <a:pPr>
                <a:defRPr/>
              </a:pPr>
              <a:t>29/4/16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A3279C8-7B1E-4098-9DAE-A0F348E04EA0}" type="slidenum">
              <a:rPr lang="en-US"/>
              <a:pPr>
                <a:defRPr/>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2228CA7-E4D6-405D-8917-920AE06B8DE0}" type="datetimeFigureOut">
              <a:rPr lang="en-US"/>
              <a:pPr>
                <a:defRPr/>
              </a:pPr>
              <a:t>29/4/16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F632F3A-ED3B-4A66-88D3-E60C5F101394}" type="slidenum">
              <a:rPr lang="en-US"/>
              <a:pPr>
                <a:defRPr/>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79C82C-8ED6-4C54-BBD4-9481163CE972}" type="datetimeFigureOut">
              <a:rPr lang="en-US"/>
              <a:pPr>
                <a:defRPr/>
              </a:pPr>
              <a:t>29/4/16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22774F4-E2D0-4405-A6FD-C472CD933B97}" type="slidenum">
              <a:rPr lang="en-US"/>
              <a:pPr>
                <a:defRPr/>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2FD509-C1AB-4980-AF05-BF2EAA5D3CAE}" type="datetimeFigureOut">
              <a:rPr lang="en-US"/>
              <a:pPr>
                <a:defRPr/>
              </a:pPr>
              <a:t>29/4/16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C515A5D-6406-4CE4-B6D5-9CA2201ECB2C}" type="slidenum">
              <a:rPr lang="en-US"/>
              <a:pPr>
                <a:defRPr/>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B41A36-1699-4008-99E5-CA890BD73916}" type="datetimeFigureOut">
              <a:rPr lang="en-US"/>
              <a:pPr>
                <a:defRPr/>
              </a:pPr>
              <a:t>29/4/16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B00575-DA47-4CA7-A6A9-8C7AD7414A27}" type="slidenum">
              <a:rPr lang="en-US"/>
              <a:pPr>
                <a:defRPr/>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D6E00A-DC77-4513-B7AD-352E85C213B2}" type="datetimeFigureOut">
              <a:rPr lang="en-US"/>
              <a:pPr>
                <a:defRPr/>
              </a:pPr>
              <a:t>29/4/16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1A2393F-49BC-4285-9AA7-8BDF4A9DAC6E}" type="slidenum">
              <a:rPr lang="en-US"/>
              <a:pPr>
                <a:defRPr/>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15A9CF9-12FD-486A-B131-E0A82BC5A170}" type="datetimeFigureOut">
              <a:rPr lang="en-US"/>
              <a:pPr>
                <a:defRPr/>
              </a:pPr>
              <a:t>29/4/16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A01B371-01C9-4451-9011-2257BC406089}" type="slidenum">
              <a:rPr lang="en-US"/>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1828800" y="3962400"/>
            <a:ext cx="502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7200" baseline="30000" dirty="0" smtClean="0">
                <a:solidFill>
                  <a:srgbClr val="A1D727"/>
                </a:solidFill>
                <a:latin typeface="Caecilia LT Light" panose="02000403040000020004" pitchFamily="2" charset="0"/>
              </a:rPr>
              <a:t>PIENSA BIEN,</a:t>
            </a:r>
            <a:endParaRPr lang="en-US" sz="7200" baseline="30000" dirty="0">
              <a:solidFill>
                <a:srgbClr val="A1D727"/>
              </a:solidFill>
              <a:latin typeface="Caecilia LT Light" panose="02000403040000020004" pitchFamily="2" charset="0"/>
            </a:endParaRPr>
          </a:p>
        </p:txBody>
      </p:sp>
      <p:sp>
        <p:nvSpPr>
          <p:cNvPr id="3075" name="CaixaDeTexto 4"/>
          <p:cNvSpPr txBox="1">
            <a:spLocks noChangeArrowheads="1"/>
          </p:cNvSpPr>
          <p:nvPr/>
        </p:nvSpPr>
        <p:spPr bwMode="auto">
          <a:xfrm>
            <a:off x="5181600" y="3810000"/>
            <a:ext cx="3733800"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_tradnl" sz="7000" i="1" baseline="30000" dirty="0" smtClean="0">
                <a:solidFill>
                  <a:schemeClr val="bg1"/>
                </a:solidFill>
                <a:latin typeface="Centennial LightSC" panose="02020500000000000000" pitchFamily="18" charset="0"/>
              </a:rPr>
              <a:t>Vive Bien</a:t>
            </a:r>
            <a:endParaRPr lang="en-US" sz="7000" i="1" baseline="30000" dirty="0">
              <a:solidFill>
                <a:schemeClr val="bg1"/>
              </a:solidFill>
              <a:latin typeface="Centennial LightSC" panose="02020500000000000000" pitchFamily="18" charset="0"/>
            </a:endParaRPr>
          </a:p>
        </p:txBody>
      </p:sp>
      <p:sp>
        <p:nvSpPr>
          <p:cNvPr id="9" name="CaixaDeTexto 8"/>
          <p:cNvSpPr txBox="1"/>
          <p:nvPr/>
        </p:nvSpPr>
        <p:spPr>
          <a:xfrm>
            <a:off x="6553200" y="381000"/>
            <a:ext cx="2362200" cy="480901"/>
          </a:xfrm>
          <a:prstGeom prst="rect">
            <a:avLst/>
          </a:prstGeom>
          <a:noFill/>
        </p:spPr>
        <p:txBody>
          <a:bodyPr>
            <a:spAutoFit/>
          </a:bodyPr>
          <a:lstStyle/>
          <a:p>
            <a:pPr algn="r" eaLnBrk="1" hangingPunct="1">
              <a:lnSpc>
                <a:spcPts val="2600"/>
              </a:lnSpc>
              <a:defRPr/>
            </a:pPr>
            <a:r>
              <a:rPr lang="en-US" sz="3600" dirty="0" smtClean="0">
                <a:solidFill>
                  <a:schemeClr val="accent4">
                    <a:lumMod val="50000"/>
                  </a:schemeClr>
                </a:solidFill>
                <a:latin typeface="Caecilia LT Light" panose="02000403040000020004" pitchFamily="2" charset="0"/>
              </a:rPr>
              <a:t> </a:t>
            </a:r>
            <a:endParaRPr lang="pt-BR" sz="3600" dirty="0">
              <a:solidFill>
                <a:schemeClr val="accent4">
                  <a:lumMod val="50000"/>
                </a:schemeClr>
              </a:solidFill>
              <a:latin typeface="Centennial LightSC" panose="02020500000000000000" pitchFamily="18" charset="0"/>
            </a:endParaRPr>
          </a:p>
        </p:txBody>
      </p:sp>
      <p:sp>
        <p:nvSpPr>
          <p:cNvPr id="3077" name="Retângulo 6"/>
          <p:cNvSpPr>
            <a:spLocks noChangeArrowheads="1"/>
          </p:cNvSpPr>
          <p:nvPr/>
        </p:nvSpPr>
        <p:spPr bwMode="auto">
          <a:xfrm>
            <a:off x="0" y="4495800"/>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aseline="30000" dirty="0" smtClean="0">
                <a:solidFill>
                  <a:schemeClr val="bg1"/>
                </a:solidFill>
                <a:latin typeface="Caecilia LT Light" panose="02000403040000020004" pitchFamily="2" charset="0"/>
              </a:rPr>
              <a:t>Un </a:t>
            </a:r>
            <a:r>
              <a:rPr lang="en-US" sz="2400" baseline="30000" dirty="0" err="1" smtClean="0">
                <a:solidFill>
                  <a:schemeClr val="bg1"/>
                </a:solidFill>
                <a:latin typeface="Caecilia LT Light" panose="02000403040000020004" pitchFamily="2" charset="0"/>
              </a:rPr>
              <a:t>Recurso</a:t>
            </a:r>
            <a:r>
              <a:rPr lang="en-US" sz="2400" baseline="30000" dirty="0" smtClean="0">
                <a:solidFill>
                  <a:schemeClr val="bg1"/>
                </a:solidFill>
                <a:latin typeface="Caecilia LT Light" panose="02000403040000020004" pitchFamily="2" charset="0"/>
              </a:rPr>
              <a:t> para las Iglesias </a:t>
            </a:r>
            <a:r>
              <a:rPr lang="en-US" sz="2400" baseline="30000" dirty="0" err="1" smtClean="0">
                <a:solidFill>
                  <a:schemeClr val="bg1"/>
                </a:solidFill>
                <a:latin typeface="Caecilia LT Light" panose="02000403040000020004" pitchFamily="2" charset="0"/>
              </a:rPr>
              <a:t>sobre</a:t>
            </a:r>
            <a:r>
              <a:rPr lang="en-US" sz="2400" baseline="30000" dirty="0" smtClean="0">
                <a:solidFill>
                  <a:schemeClr val="bg1"/>
                </a:solidFill>
                <a:latin typeface="Caecilia LT Light" panose="02000403040000020004" pitchFamily="2" charset="0"/>
              </a:rPr>
              <a:t>  </a:t>
            </a:r>
            <a:r>
              <a:rPr lang="en-US" sz="2400" baseline="30000" dirty="0" err="1" smtClean="0">
                <a:solidFill>
                  <a:schemeClr val="bg1"/>
                </a:solidFill>
                <a:latin typeface="Caecilia LT Light" panose="02000403040000020004" pitchFamily="2" charset="0"/>
              </a:rPr>
              <a:t>Ministerio</a:t>
            </a:r>
            <a:r>
              <a:rPr lang="en-US" sz="2400" baseline="30000" dirty="0" smtClean="0">
                <a:solidFill>
                  <a:schemeClr val="bg1"/>
                </a:solidFill>
                <a:latin typeface="Caecilia LT Light" panose="02000403040000020004" pitchFamily="2" charset="0"/>
              </a:rPr>
              <a:t>  de </a:t>
            </a:r>
            <a:r>
              <a:rPr lang="en-US" sz="2400" baseline="30000" dirty="0" err="1" smtClean="0">
                <a:solidFill>
                  <a:schemeClr val="bg1"/>
                </a:solidFill>
                <a:latin typeface="Caecilia LT Light" panose="02000403040000020004" pitchFamily="2" charset="0"/>
              </a:rPr>
              <a:t>Salud</a:t>
            </a:r>
            <a:r>
              <a:rPr lang="en-US" sz="2400" baseline="30000" dirty="0" smtClean="0">
                <a:solidFill>
                  <a:schemeClr val="bg1"/>
                </a:solidFill>
                <a:latin typeface="Caecilia LT Light" panose="02000403040000020004" pitchFamily="2" charset="0"/>
              </a:rPr>
              <a:t>  Integral</a:t>
            </a:r>
            <a:endParaRPr lang="en-US" sz="2400" baseline="30000" dirty="0">
              <a:solidFill>
                <a:schemeClr val="bg1"/>
              </a:solidFill>
              <a:latin typeface="Caecilia LT Light" panose="02000403040000020004" pitchFamily="2" charset="0"/>
            </a:endParaRPr>
          </a:p>
        </p:txBody>
      </p:sp>
      <p:sp>
        <p:nvSpPr>
          <p:cNvPr id="7" name="CaixaDeTexto 8"/>
          <p:cNvSpPr txBox="1"/>
          <p:nvPr/>
        </p:nvSpPr>
        <p:spPr>
          <a:xfrm>
            <a:off x="6705600" y="533400"/>
            <a:ext cx="2362200" cy="1292662"/>
          </a:xfrm>
          <a:prstGeom prst="rect">
            <a:avLst/>
          </a:prstGeom>
          <a:noFill/>
        </p:spPr>
        <p:txBody>
          <a:bodyPr>
            <a:spAutoFit/>
          </a:bodyPr>
          <a:lstStyle/>
          <a:p>
            <a:r>
              <a:rPr lang="es-ES_tradnl" dirty="0"/>
              <a:t>Salud Mental </a:t>
            </a:r>
            <a:endParaRPr lang="en-US" dirty="0"/>
          </a:p>
          <a:p>
            <a:r>
              <a:rPr lang="es-ES_tradnl" dirty="0"/>
              <a:t>Para la </a:t>
            </a:r>
            <a:r>
              <a:rPr lang="es-ES_tradnl" dirty="0" smtClean="0"/>
              <a:t>Mujer</a:t>
            </a:r>
          </a:p>
          <a:p>
            <a:endParaRPr lang="en-US" dirty="0"/>
          </a:p>
          <a:p>
            <a:r>
              <a:rPr lang="es-ES_tradnl" sz="2400" i="1" dirty="0"/>
              <a:t>Entrenamiento</a:t>
            </a:r>
            <a:endParaRPr lang="pt-BR" sz="2400" dirty="0">
              <a:solidFill>
                <a:schemeClr val="accent4">
                  <a:lumMod val="50000"/>
                </a:schemeClr>
              </a:solidFill>
              <a:latin typeface="Centennial LightSC" panose="02020500000000000000" pitchFamily="18" charset="0"/>
            </a:endParaRPr>
          </a:p>
        </p:txBody>
      </p:sp>
    </p:spTree>
    <p:extLst>
      <p:ext uri="{BB962C8B-B14F-4D97-AF65-F5344CB8AC3E}">
        <p14:creationId xmlns:p14="http://schemas.microsoft.com/office/powerpoint/2010/main" val="23670109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438400" y="838200"/>
            <a:ext cx="6248400" cy="1143000"/>
          </a:xfrm>
        </p:spPr>
        <p:txBody>
          <a:bodyPr/>
          <a:lstStyle/>
          <a:p>
            <a:endParaRPr lang="en-US" b="1" dirty="0">
              <a:solidFill>
                <a:srgbClr val="660066"/>
              </a:solidFill>
            </a:endParaRPr>
          </a:p>
        </p:txBody>
      </p:sp>
      <p:sp>
        <p:nvSpPr>
          <p:cNvPr id="3" name="Content Placeholder 2"/>
          <p:cNvSpPr>
            <a:spLocks noGrp="1"/>
          </p:cNvSpPr>
          <p:nvPr>
            <p:ph idx="1"/>
          </p:nvPr>
        </p:nvSpPr>
        <p:spPr>
          <a:xfrm>
            <a:off x="533400" y="2332037"/>
            <a:ext cx="8305800" cy="3992563"/>
          </a:xfrm>
        </p:spPr>
        <p:txBody>
          <a:bodyPr/>
          <a:lstStyle/>
          <a:p>
            <a:pPr marL="0" indent="0" algn="ctr">
              <a:buNone/>
              <a:tabLst>
                <a:tab pos="4121150" algn="l"/>
              </a:tabLst>
            </a:pPr>
            <a:r>
              <a:rPr lang="es-ES_tradnl" sz="2800" dirty="0"/>
              <a:t>“Nada tiende más a fomentar la salud del cuerpo y </a:t>
            </a:r>
            <a:r>
              <a:rPr lang="es-ES_tradnl" sz="2800" dirty="0" smtClean="0"/>
              <a:t>del alma </a:t>
            </a:r>
            <a:r>
              <a:rPr lang="es-ES_tradnl" sz="2800" dirty="0"/>
              <a:t>que un espíritu de agradecimiento y </a:t>
            </a:r>
            <a:r>
              <a:rPr lang="es-ES_tradnl" sz="2800" dirty="0" smtClean="0"/>
              <a:t>alabanza. Resistir </a:t>
            </a:r>
            <a:r>
              <a:rPr lang="es-ES_tradnl" sz="2800" dirty="0"/>
              <a:t>la melancolía, y los pensamientos y sentimientos de descontento, es un deber tan positivo como el de </a:t>
            </a:r>
            <a:r>
              <a:rPr lang="es-ES_tradnl" sz="2800" dirty="0" smtClean="0"/>
              <a:t>orar. </a:t>
            </a:r>
            <a:r>
              <a:rPr lang="es-ES" sz="2800" dirty="0" smtClean="0"/>
              <a:t>Si somos destinados para el cielo, ¿cómo podemos portarnos como un séquito de plañideras, gimiendo y lamentándonos a lo largo de todo el camino que conduce a la casa de nuestro Padre?</a:t>
            </a:r>
            <a:r>
              <a:rPr lang="en-US" sz="2800" dirty="0" smtClean="0"/>
              <a:t>”             </a:t>
            </a:r>
            <a:r>
              <a:rPr lang="en-US" sz="2400" i="1" dirty="0" err="1" smtClean="0"/>
              <a:t>Ministerio</a:t>
            </a:r>
            <a:r>
              <a:rPr lang="en-US" sz="2400" i="1" dirty="0" smtClean="0"/>
              <a:t> de </a:t>
            </a:r>
            <a:r>
              <a:rPr lang="en-US" sz="2400" i="1" dirty="0" err="1" smtClean="0"/>
              <a:t>Curación</a:t>
            </a:r>
            <a:r>
              <a:rPr lang="en-US" sz="2400" dirty="0" smtClean="0"/>
              <a:t>, p. 194</a:t>
            </a:r>
          </a:p>
          <a:p>
            <a:pPr algn="ctr">
              <a:buNone/>
            </a:pP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438400" y="838200"/>
            <a:ext cx="6172200" cy="1143000"/>
          </a:xfrm>
        </p:spPr>
        <p:txBody>
          <a:bodyPr/>
          <a:lstStyle/>
          <a:p>
            <a:r>
              <a:rPr lang="es-ES_tradnl" b="1" dirty="0">
                <a:solidFill>
                  <a:srgbClr val="7030A0"/>
                </a:solidFill>
              </a:rPr>
              <a:t>¡AMA ESE LÓBULO  FRONTAL!</a:t>
            </a:r>
            <a:r>
              <a:rPr lang="en-US" dirty="0"/>
              <a:t/>
            </a:r>
            <a:br>
              <a:rPr lang="en-US" dirty="0"/>
            </a:br>
            <a:r>
              <a:rPr lang="es-ES_tradnl" dirty="0"/>
              <a:t> </a:t>
            </a:r>
            <a:endParaRPr lang="en-US" dirty="0"/>
          </a:p>
        </p:txBody>
      </p:sp>
      <p:sp>
        <p:nvSpPr>
          <p:cNvPr id="3" name="Content Placeholder 2"/>
          <p:cNvSpPr>
            <a:spLocks noGrp="1"/>
          </p:cNvSpPr>
          <p:nvPr>
            <p:ph idx="1"/>
          </p:nvPr>
        </p:nvSpPr>
        <p:spPr>
          <a:xfrm>
            <a:off x="609600" y="1752600"/>
            <a:ext cx="8229600" cy="1905000"/>
          </a:xfrm>
        </p:spPr>
        <p:txBody>
          <a:bodyPr/>
          <a:lstStyle/>
          <a:p>
            <a:pPr algn="ctr">
              <a:buNone/>
            </a:pPr>
            <a:r>
              <a:rPr lang="es-ES_tradnl" dirty="0"/>
              <a:t>El primer paso en la recuperación de la depresión es hacer todo lo que está a nuestro alcance para que nuestro cerebro esté saludable.</a:t>
            </a:r>
            <a:endParaRPr lang="en-US" dirty="0"/>
          </a:p>
        </p:txBody>
      </p:sp>
      <p:pic>
        <p:nvPicPr>
          <p:cNvPr id="5" name="Picture 4"/>
          <p:cNvPicPr>
            <a:picLocks noChangeAspect="1"/>
          </p:cNvPicPr>
          <p:nvPr/>
        </p:nvPicPr>
        <p:blipFill>
          <a:blip r:embed="rId4" cstate="print"/>
          <a:stretch>
            <a:fillRect/>
          </a:stretch>
        </p:blipFill>
        <p:spPr>
          <a:xfrm>
            <a:off x="2895600" y="3818586"/>
            <a:ext cx="3416300" cy="303941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1981200" y="762000"/>
            <a:ext cx="7543800" cy="1143000"/>
          </a:xfrm>
        </p:spPr>
        <p:txBody>
          <a:bodyPr/>
          <a:lstStyle/>
          <a:p>
            <a:r>
              <a:rPr lang="es-ES_tradnl" b="1" dirty="0">
                <a:solidFill>
                  <a:srgbClr val="7030A0"/>
                </a:solidFill>
              </a:rPr>
              <a:t>¡AMA ESE LÓBULO  FRONTAL!</a:t>
            </a:r>
            <a:r>
              <a:rPr lang="en-US" dirty="0"/>
              <a:t/>
            </a:r>
            <a:br>
              <a:rPr lang="en-US" dirty="0"/>
            </a:br>
            <a:r>
              <a:rPr lang="es-ES_tradnl" dirty="0"/>
              <a:t> </a:t>
            </a:r>
            <a:endParaRPr lang="en-US" dirty="0"/>
          </a:p>
        </p:txBody>
      </p:sp>
      <p:sp>
        <p:nvSpPr>
          <p:cNvPr id="3" name="Content Placeholder 2"/>
          <p:cNvSpPr>
            <a:spLocks noGrp="1"/>
          </p:cNvSpPr>
          <p:nvPr>
            <p:ph idx="1"/>
          </p:nvPr>
        </p:nvSpPr>
        <p:spPr>
          <a:xfrm>
            <a:off x="304800" y="3017837"/>
            <a:ext cx="4495800" cy="3763963"/>
          </a:xfrm>
        </p:spPr>
        <p:txBody>
          <a:bodyPr/>
          <a:lstStyle/>
          <a:p>
            <a:pPr marL="0" indent="0" algn="ctr">
              <a:buNone/>
            </a:pPr>
            <a:r>
              <a:rPr lang="es-ES_tradnl" dirty="0"/>
              <a:t>La esencia misma de quién eres, el alma, el carácter, reside en </a:t>
            </a:r>
            <a:r>
              <a:rPr lang="es-ES_tradnl" dirty="0" smtClean="0"/>
              <a:t>el </a:t>
            </a:r>
            <a:r>
              <a:rPr lang="es-ES_tradnl" dirty="0"/>
              <a:t>lóbulo frontal</a:t>
            </a:r>
            <a:r>
              <a:rPr lang="es-ES_tradnl" dirty="0" smtClean="0"/>
              <a:t>.</a:t>
            </a:r>
            <a:endParaRPr lang="en-US" dirty="0"/>
          </a:p>
        </p:txBody>
      </p:sp>
      <p:pic>
        <p:nvPicPr>
          <p:cNvPr id="5" name="Picture 4"/>
          <p:cNvPicPr>
            <a:picLocks noChangeAspect="1"/>
          </p:cNvPicPr>
          <p:nvPr/>
        </p:nvPicPr>
        <p:blipFill>
          <a:blip r:embed="rId4" cstate="print"/>
          <a:stretch>
            <a:fillRect/>
          </a:stretch>
        </p:blipFill>
        <p:spPr>
          <a:xfrm>
            <a:off x="5029200" y="2667000"/>
            <a:ext cx="4267200" cy="42672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0"/>
            <a:ext cx="9972877" cy="7239000"/>
          </a:xfrm>
          <a:prstGeom prst="rect">
            <a:avLst/>
          </a:prstGeom>
        </p:spPr>
      </p:pic>
      <p:sp>
        <p:nvSpPr>
          <p:cNvPr id="2" name="Title 1"/>
          <p:cNvSpPr>
            <a:spLocks noGrp="1"/>
          </p:cNvSpPr>
          <p:nvPr>
            <p:ph type="title"/>
          </p:nvPr>
        </p:nvSpPr>
        <p:spPr>
          <a:xfrm>
            <a:off x="2743200" y="762000"/>
            <a:ext cx="5943600" cy="1143000"/>
          </a:xfrm>
        </p:spPr>
        <p:txBody>
          <a:bodyPr/>
          <a:lstStyle/>
          <a:p>
            <a:r>
              <a:rPr lang="es-ES_tradnl" b="1" dirty="0">
                <a:solidFill>
                  <a:srgbClr val="7030A0"/>
                </a:solidFill>
              </a:rPr>
              <a:t>¡AMA ESE LÓBULO  FRONTAL!</a:t>
            </a:r>
            <a:r>
              <a:rPr lang="en-US" dirty="0"/>
              <a:t/>
            </a:r>
            <a:br>
              <a:rPr lang="en-US" dirty="0"/>
            </a:br>
            <a:endParaRPr lang="en-US" dirty="0">
              <a:solidFill>
                <a:srgbClr val="660066"/>
              </a:solidFill>
            </a:endParaRPr>
          </a:p>
        </p:txBody>
      </p:sp>
      <p:pic>
        <p:nvPicPr>
          <p:cNvPr id="5" name="Picture 4"/>
          <p:cNvPicPr>
            <a:picLocks noChangeAspect="1"/>
          </p:cNvPicPr>
          <p:nvPr/>
        </p:nvPicPr>
        <p:blipFill>
          <a:blip r:embed="rId4" cstate="print"/>
          <a:stretch>
            <a:fillRect/>
          </a:stretch>
        </p:blipFill>
        <p:spPr>
          <a:xfrm rot="16200000">
            <a:off x="5392781" y="2801759"/>
            <a:ext cx="4813300" cy="3019783"/>
          </a:xfrm>
          <a:prstGeom prst="rect">
            <a:avLst/>
          </a:prstGeom>
          <a:ln>
            <a:noFill/>
          </a:ln>
          <a:effectLst>
            <a:softEdge rad="112500"/>
          </a:effectLst>
        </p:spPr>
      </p:pic>
      <p:sp>
        <p:nvSpPr>
          <p:cNvPr id="3" name="Content Placeholder 2"/>
          <p:cNvSpPr>
            <a:spLocks noGrp="1"/>
          </p:cNvSpPr>
          <p:nvPr>
            <p:ph idx="1"/>
          </p:nvPr>
        </p:nvSpPr>
        <p:spPr>
          <a:xfrm>
            <a:off x="152400" y="2133600"/>
            <a:ext cx="6934200" cy="4114800"/>
          </a:xfrm>
        </p:spPr>
        <p:txBody>
          <a:bodyPr/>
          <a:lstStyle/>
          <a:p>
            <a:pPr marL="0" indent="0">
              <a:buNone/>
            </a:pPr>
            <a:r>
              <a:rPr lang="es-ES_tradnl" sz="2800" b="1" dirty="0">
                <a:solidFill>
                  <a:srgbClr val="00B050"/>
                </a:solidFill>
              </a:rPr>
              <a:t>AGENTES DE DAÑO DEL LÓBULO FRONTAL</a:t>
            </a:r>
            <a:endParaRPr lang="en-US" sz="2800" dirty="0">
              <a:solidFill>
                <a:srgbClr val="00B050"/>
              </a:solidFill>
            </a:endParaRPr>
          </a:p>
          <a:p>
            <a:pPr marL="569913" lvl="0" indent="-225425"/>
            <a:r>
              <a:rPr lang="es-ES_tradnl" sz="2800" dirty="0" smtClean="0"/>
              <a:t>Alcohol</a:t>
            </a:r>
          </a:p>
          <a:p>
            <a:pPr marL="569913" lvl="0" indent="-225425"/>
            <a:r>
              <a:rPr lang="es-ES_tradnl" sz="2800" dirty="0"/>
              <a:t>Drogas </a:t>
            </a:r>
            <a:r>
              <a:rPr lang="es-ES_tradnl" sz="2800" dirty="0" smtClean="0"/>
              <a:t>ilícitas</a:t>
            </a:r>
          </a:p>
          <a:p>
            <a:pPr marL="569913" lvl="0" indent="-225425"/>
            <a:r>
              <a:rPr lang="es-ES_tradnl" sz="2800" dirty="0"/>
              <a:t>Nicotina y </a:t>
            </a:r>
            <a:r>
              <a:rPr lang="es-ES_tradnl" sz="2800" dirty="0" smtClean="0"/>
              <a:t>cafeína</a:t>
            </a:r>
          </a:p>
          <a:p>
            <a:pPr marL="569913" lvl="0" indent="-225425"/>
            <a:r>
              <a:rPr lang="es-ES_tradnl" sz="2800" dirty="0"/>
              <a:t>Uso inadecuado de medicamentos </a:t>
            </a:r>
            <a:r>
              <a:rPr lang="es-ES_tradnl" sz="2800" dirty="0" smtClean="0"/>
              <a:t>recetados</a:t>
            </a:r>
          </a:p>
          <a:p>
            <a:pPr marL="569913" lvl="0" indent="-225425"/>
            <a:r>
              <a:rPr lang="es-ES_tradnl" sz="2800" dirty="0"/>
              <a:t>Uso excesivo de medios de comunicación, tales como TV e </a:t>
            </a:r>
            <a:r>
              <a:rPr lang="es-ES_tradnl" sz="2800" dirty="0" smtClean="0"/>
              <a:t>Internet</a:t>
            </a:r>
          </a:p>
          <a:p>
            <a:pPr marL="569913" lvl="0" indent="-225425"/>
            <a:r>
              <a:rPr lang="es-ES_tradnl" sz="2800" dirty="0"/>
              <a:t>Mala nutrición </a:t>
            </a:r>
            <a:endParaRPr lang="es-ES_tradnl" sz="2800" dirty="0" smtClean="0"/>
          </a:p>
          <a:p>
            <a:pPr marL="569913" indent="-225425"/>
            <a:r>
              <a:rPr lang="es-ES_tradnl" sz="2800" dirty="0"/>
              <a:t>Estilo de vida sedentario</a:t>
            </a:r>
            <a:endParaRPr lang="en-US" sz="2800" dirty="0"/>
          </a:p>
          <a:p>
            <a:pPr marL="569913" lvl="0" indent="-225425"/>
            <a:endParaRPr lang="es-ES_tradnl" sz="2800" dirty="0" smtClean="0"/>
          </a:p>
          <a:p>
            <a:pPr marL="0" indent="0">
              <a:buNone/>
            </a:pP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A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46" y="-152400"/>
            <a:ext cx="9309323" cy="6858000"/>
          </a:xfrm>
          <a:prstGeom prst="rect">
            <a:avLst/>
          </a:prstGeom>
        </p:spPr>
      </p:pic>
      <p:sp>
        <p:nvSpPr>
          <p:cNvPr id="2" name="Title 1"/>
          <p:cNvSpPr>
            <a:spLocks noGrp="1"/>
          </p:cNvSpPr>
          <p:nvPr>
            <p:ph type="title"/>
          </p:nvPr>
        </p:nvSpPr>
        <p:spPr>
          <a:xfrm>
            <a:off x="2590800" y="228600"/>
            <a:ext cx="6553200" cy="1143000"/>
          </a:xfrm>
        </p:spPr>
        <p:txBody>
          <a:bodyPr/>
          <a:lstStyle/>
          <a:p>
            <a:r>
              <a:rPr lang="es-ES_tradnl" sz="3600" dirty="0" smtClean="0">
                <a:solidFill>
                  <a:srgbClr val="7030A0"/>
                </a:solidFill>
              </a:rPr>
              <a:t>El </a:t>
            </a:r>
            <a:r>
              <a:rPr lang="es-ES_tradnl" sz="3600" dirty="0">
                <a:solidFill>
                  <a:srgbClr val="7030A0"/>
                </a:solidFill>
              </a:rPr>
              <a:t>estado de ánimo </a:t>
            </a:r>
            <a:r>
              <a:rPr lang="es-ES_tradnl" sz="3600" dirty="0" smtClean="0">
                <a:solidFill>
                  <a:srgbClr val="7030A0"/>
                </a:solidFill>
              </a:rPr>
              <a:t>y las sustancias </a:t>
            </a:r>
            <a:r>
              <a:rPr lang="es-ES_tradnl" sz="3600" dirty="0">
                <a:solidFill>
                  <a:srgbClr val="7030A0"/>
                </a:solidFill>
              </a:rPr>
              <a:t>químicas del cerebro </a:t>
            </a:r>
            <a:endParaRPr lang="en-US" sz="3600" b="1" dirty="0">
              <a:solidFill>
                <a:srgbClr val="7030A0"/>
              </a:solidFill>
            </a:endParaRPr>
          </a:p>
        </p:txBody>
      </p:sp>
      <p:pic>
        <p:nvPicPr>
          <p:cNvPr id="5" name="Picture 4"/>
          <p:cNvPicPr>
            <a:picLocks noChangeAspect="1"/>
          </p:cNvPicPr>
          <p:nvPr/>
        </p:nvPicPr>
        <p:blipFill>
          <a:blip r:embed="rId4" cstate="print"/>
          <a:stretch>
            <a:fillRect/>
          </a:stretch>
        </p:blipFill>
        <p:spPr>
          <a:xfrm>
            <a:off x="4800600" y="3806190"/>
            <a:ext cx="4572000" cy="3051810"/>
          </a:xfrm>
          <a:prstGeom prst="rect">
            <a:avLst/>
          </a:prstGeom>
          <a:ln>
            <a:noFill/>
          </a:ln>
          <a:effectLst>
            <a:softEdge rad="112500"/>
          </a:effectLst>
        </p:spPr>
      </p:pic>
      <p:sp>
        <p:nvSpPr>
          <p:cNvPr id="4" name="Rectangle 3"/>
          <p:cNvSpPr/>
          <p:nvPr/>
        </p:nvSpPr>
        <p:spPr>
          <a:xfrm>
            <a:off x="381000" y="2151995"/>
            <a:ext cx="4800600" cy="4216539"/>
          </a:xfrm>
          <a:prstGeom prst="rect">
            <a:avLst/>
          </a:prstGeom>
        </p:spPr>
        <p:txBody>
          <a:bodyPr wrap="square">
            <a:spAutoFit/>
          </a:bodyPr>
          <a:lstStyle/>
          <a:p>
            <a:r>
              <a:rPr lang="es-ES_tradnl" sz="2400" dirty="0" smtClean="0"/>
              <a:t>El </a:t>
            </a:r>
            <a:r>
              <a:rPr lang="es-ES_tradnl" sz="2400" dirty="0"/>
              <a:t>buen estado de ánimo depende de sustancias químicas del cerebro llamadas “neurotransmisores”. Uno de los principales neurotransmisores que eleva el estado de ánimo es la serotonina. Algunas personas tienen naturalmente bajos niveles de serotonina. Las mujeres en general tienen menos serotonina que los </a:t>
            </a:r>
            <a:r>
              <a:rPr lang="es-ES_tradnl" sz="2400" dirty="0" smtClean="0"/>
              <a:t>hombres.</a:t>
            </a:r>
            <a:r>
              <a:rPr lang="en-US" sz="2800" dirty="0">
                <a:latin typeface="+mj-lt"/>
              </a:rPr>
              <a:t>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133600" y="0"/>
            <a:ext cx="6858000" cy="1600200"/>
          </a:xfrm>
        </p:spPr>
        <p:txBody>
          <a:bodyPr/>
          <a:lstStyle/>
          <a:p>
            <a:r>
              <a:rPr lang="es-ES_tradnl" dirty="0"/>
              <a:t> </a:t>
            </a:r>
            <a:r>
              <a:rPr lang="en-US" dirty="0"/>
              <a:t/>
            </a:r>
            <a:br>
              <a:rPr lang="en-US" dirty="0"/>
            </a:br>
            <a:r>
              <a:rPr lang="es-ES_tradnl" sz="4000" b="1" dirty="0">
                <a:solidFill>
                  <a:srgbClr val="7030A0"/>
                </a:solidFill>
              </a:rPr>
              <a:t>LA CONEXION  PENSAMIENTO-SENTIMIENTO</a:t>
            </a:r>
            <a:endParaRPr lang="en-US" sz="4000" dirty="0">
              <a:solidFill>
                <a:srgbClr val="7030A0"/>
              </a:solidFill>
            </a:endParaRPr>
          </a:p>
        </p:txBody>
      </p:sp>
      <p:sp>
        <p:nvSpPr>
          <p:cNvPr id="3" name="Content Placeholder 2"/>
          <p:cNvSpPr>
            <a:spLocks noGrp="1"/>
          </p:cNvSpPr>
          <p:nvPr>
            <p:ph idx="1"/>
          </p:nvPr>
        </p:nvSpPr>
        <p:spPr>
          <a:xfrm>
            <a:off x="838200" y="2057401"/>
            <a:ext cx="2971800" cy="4343400"/>
          </a:xfrm>
        </p:spPr>
        <p:txBody>
          <a:bodyPr/>
          <a:lstStyle/>
          <a:p>
            <a:pPr marL="0" indent="0" algn="ctr">
              <a:buNone/>
            </a:pPr>
            <a:r>
              <a:rPr lang="es-ES_tradnl" dirty="0"/>
              <a:t>La conexión entre razón, pensamientos y sentimientos, se asemeja a un niño paseando un perro. </a:t>
            </a:r>
            <a:endParaRPr lang="en-US" dirty="0"/>
          </a:p>
        </p:txBody>
      </p:sp>
      <p:pic>
        <p:nvPicPr>
          <p:cNvPr id="6" name="Picture 5"/>
          <p:cNvPicPr>
            <a:picLocks noChangeAspect="1"/>
          </p:cNvPicPr>
          <p:nvPr/>
        </p:nvPicPr>
        <p:blipFill>
          <a:blip r:embed="rId4" cstate="print"/>
          <a:stretch>
            <a:fillRect/>
          </a:stretch>
        </p:blipFill>
        <p:spPr>
          <a:xfrm>
            <a:off x="4724400" y="2362200"/>
            <a:ext cx="4254500" cy="36195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514600" y="0"/>
            <a:ext cx="6172200" cy="1676400"/>
          </a:xfrm>
        </p:spPr>
        <p:txBody>
          <a:bodyPr/>
          <a:lstStyle/>
          <a:p>
            <a:r>
              <a:rPr lang="es-ES_tradnl" sz="4000" dirty="0">
                <a:solidFill>
                  <a:srgbClr val="7030A0"/>
                </a:solidFill>
              </a:rPr>
              <a:t> </a:t>
            </a:r>
            <a:r>
              <a:rPr lang="en-US" sz="4000" dirty="0">
                <a:solidFill>
                  <a:srgbClr val="7030A0"/>
                </a:solidFill>
              </a:rPr>
              <a:t/>
            </a:r>
            <a:br>
              <a:rPr lang="en-US" sz="4000" dirty="0">
                <a:solidFill>
                  <a:srgbClr val="7030A0"/>
                </a:solidFill>
              </a:rPr>
            </a:br>
            <a:r>
              <a:rPr lang="es-ES_tradnl" sz="3600" b="1" dirty="0">
                <a:solidFill>
                  <a:srgbClr val="7030A0"/>
                </a:solidFill>
              </a:rPr>
              <a:t>LA CONEXION  PENSAMIENTO-SENTIMIENTO</a:t>
            </a:r>
            <a:endParaRPr lang="en-US" sz="3600" dirty="0">
              <a:solidFill>
                <a:srgbClr val="7030A0"/>
              </a:solidFill>
            </a:endParaRPr>
          </a:p>
        </p:txBody>
      </p:sp>
      <p:sp>
        <p:nvSpPr>
          <p:cNvPr id="3" name="Content Placeholder 2"/>
          <p:cNvSpPr>
            <a:spLocks noGrp="1"/>
          </p:cNvSpPr>
          <p:nvPr>
            <p:ph idx="1"/>
          </p:nvPr>
        </p:nvSpPr>
        <p:spPr>
          <a:xfrm>
            <a:off x="609600" y="2408237"/>
            <a:ext cx="8229600" cy="3459163"/>
          </a:xfrm>
        </p:spPr>
        <p:txBody>
          <a:bodyPr/>
          <a:lstStyle/>
          <a:p>
            <a:pPr marL="0" indent="0" algn="ctr">
              <a:buNone/>
            </a:pPr>
            <a:r>
              <a:rPr lang="es-ES_tradnl" sz="3600" dirty="0"/>
              <a:t>De la misma manera, nuestra adoración a Dios, si se basa en la verdad, de hecho nos libera emocionalmente. “Dios es espíritu, y quienes lo adoran deben hacerlo en espíritu y verdad</a:t>
            </a:r>
            <a:r>
              <a:rPr lang="es-ES_tradnl" sz="3600" dirty="0" smtClean="0"/>
              <a:t>”.</a:t>
            </a:r>
          </a:p>
          <a:p>
            <a:pPr marL="0" indent="0" algn="ctr">
              <a:buNone/>
            </a:pPr>
            <a:r>
              <a:rPr lang="en-US" sz="3600" dirty="0" smtClean="0"/>
              <a:t>Juan 4:24</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590800" y="533400"/>
            <a:ext cx="6629400" cy="1143000"/>
          </a:xfrm>
        </p:spPr>
        <p:txBody>
          <a:bodyPr/>
          <a:lstStyle/>
          <a:p>
            <a:r>
              <a:rPr lang="en-US" sz="4000" b="1" dirty="0" smtClean="0">
                <a:solidFill>
                  <a:srgbClr val="660066"/>
                </a:solidFill>
              </a:rPr>
              <a:t>Los </a:t>
            </a:r>
            <a:r>
              <a:rPr lang="en-US" sz="4000" b="1" dirty="0" err="1" smtClean="0">
                <a:solidFill>
                  <a:srgbClr val="660066"/>
                </a:solidFill>
              </a:rPr>
              <a:t>pensamientos</a:t>
            </a:r>
            <a:r>
              <a:rPr lang="en-US" sz="4000" b="1" dirty="0" smtClean="0">
                <a:solidFill>
                  <a:srgbClr val="660066"/>
                </a:solidFill>
              </a:rPr>
              <a:t> </a:t>
            </a:r>
            <a:r>
              <a:rPr lang="en-US" sz="4000" b="1" dirty="0" err="1" smtClean="0">
                <a:solidFill>
                  <a:srgbClr val="660066"/>
                </a:solidFill>
              </a:rPr>
              <a:t>negativos</a:t>
            </a:r>
            <a:r>
              <a:rPr lang="en-US" sz="4000" b="1" dirty="0" smtClean="0">
                <a:solidFill>
                  <a:srgbClr val="660066"/>
                </a:solidFill>
              </a:rPr>
              <a:t> y las </a:t>
            </a:r>
            <a:r>
              <a:rPr lang="en-US" sz="4000" b="1" dirty="0" err="1" smtClean="0">
                <a:solidFill>
                  <a:srgbClr val="660066"/>
                </a:solidFill>
              </a:rPr>
              <a:t>falsas</a:t>
            </a:r>
            <a:r>
              <a:rPr lang="en-US" sz="4000" b="1" dirty="0" smtClean="0">
                <a:solidFill>
                  <a:srgbClr val="660066"/>
                </a:solidFill>
              </a:rPr>
              <a:t> </a:t>
            </a:r>
            <a:r>
              <a:rPr lang="en-US" sz="4000" b="1" dirty="0" err="1" smtClean="0">
                <a:solidFill>
                  <a:srgbClr val="660066"/>
                </a:solidFill>
              </a:rPr>
              <a:t>creencias</a:t>
            </a:r>
            <a:endParaRPr lang="en-US" sz="4000" b="1" dirty="0">
              <a:solidFill>
                <a:srgbClr val="660066"/>
              </a:solidFill>
            </a:endParaRPr>
          </a:p>
        </p:txBody>
      </p:sp>
      <p:sp>
        <p:nvSpPr>
          <p:cNvPr id="3" name="Content Placeholder 2"/>
          <p:cNvSpPr>
            <a:spLocks noGrp="1"/>
          </p:cNvSpPr>
          <p:nvPr>
            <p:ph idx="1"/>
          </p:nvPr>
        </p:nvSpPr>
        <p:spPr>
          <a:xfrm>
            <a:off x="533400" y="2484437"/>
            <a:ext cx="8229600" cy="3611563"/>
          </a:xfrm>
        </p:spPr>
        <p:txBody>
          <a:bodyPr/>
          <a:lstStyle/>
          <a:p>
            <a:pPr marL="0" indent="0" algn="ctr">
              <a:buNone/>
              <a:tabLst>
                <a:tab pos="4121150" algn="l"/>
              </a:tabLst>
            </a:pPr>
            <a:r>
              <a:rPr lang="en-US" dirty="0" smtClean="0"/>
              <a:t> </a:t>
            </a:r>
            <a:r>
              <a:rPr lang="es-ES_tradnl" dirty="0"/>
              <a:t>“Las armas con que luchamos no son del mundo, sino que tienen el poder divino para derribar fortalezas. Destruimos argumentos y toda altivez que se levanta contra el conocimiento de Dios, y llevamos cautivo todo pensamiento para que se someta a Cristo</a:t>
            </a:r>
            <a:r>
              <a:rPr lang="es-ES_tradnl" dirty="0" smtClean="0"/>
              <a:t>”. </a:t>
            </a:r>
          </a:p>
          <a:p>
            <a:pPr marL="0" indent="0" algn="ctr">
              <a:buNone/>
              <a:tabLst>
                <a:tab pos="4121150" algn="l"/>
              </a:tabLst>
            </a:pPr>
            <a:r>
              <a:rPr lang="en-US" dirty="0" smtClean="0"/>
              <a:t>2 </a:t>
            </a:r>
            <a:r>
              <a:rPr lang="en-US" dirty="0" err="1" smtClean="0"/>
              <a:t>Corintios</a:t>
            </a:r>
            <a:r>
              <a:rPr lang="en-US" dirty="0" smtClean="0"/>
              <a:t> 10:4-5</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5973"/>
            <a:ext cx="9144000" cy="6953973"/>
          </a:xfrm>
          <a:prstGeom prst="rect">
            <a:avLst/>
          </a:prstGeom>
        </p:spPr>
      </p:pic>
      <p:sp>
        <p:nvSpPr>
          <p:cNvPr id="2" name="Title 1"/>
          <p:cNvSpPr>
            <a:spLocks noGrp="1"/>
          </p:cNvSpPr>
          <p:nvPr>
            <p:ph type="title"/>
          </p:nvPr>
        </p:nvSpPr>
        <p:spPr>
          <a:xfrm>
            <a:off x="457200" y="228600"/>
            <a:ext cx="8229600" cy="1143000"/>
          </a:xfrm>
        </p:spPr>
        <p:txBody>
          <a:bodyPr/>
          <a:lstStyle/>
          <a:p>
            <a:r>
              <a:rPr lang="es-ES_tradnl" b="1" dirty="0">
                <a:solidFill>
                  <a:srgbClr val="7030A0"/>
                </a:solidFill>
              </a:rPr>
              <a:t>IDENTIFICA, ARGUYE Y REEMPLAZA</a:t>
            </a:r>
            <a:endParaRPr lang="en-US" dirty="0">
              <a:solidFill>
                <a:srgbClr val="7030A0"/>
              </a:solidFill>
            </a:endParaRPr>
          </a:p>
        </p:txBody>
      </p:sp>
      <p:pic>
        <p:nvPicPr>
          <p:cNvPr id="3" name="Picture 2"/>
          <p:cNvPicPr>
            <a:picLocks noChangeAspect="1"/>
          </p:cNvPicPr>
          <p:nvPr/>
        </p:nvPicPr>
        <p:blipFill>
          <a:blip r:embed="rId4" cstate="print"/>
          <a:stretch>
            <a:fillRect/>
          </a:stretch>
        </p:blipFill>
        <p:spPr>
          <a:xfrm>
            <a:off x="4800600" y="3995944"/>
            <a:ext cx="4313382" cy="2862056"/>
          </a:xfrm>
          <a:prstGeom prst="rect">
            <a:avLst/>
          </a:prstGeom>
        </p:spPr>
      </p:pic>
      <p:sp>
        <p:nvSpPr>
          <p:cNvPr id="4" name="Content Placeholder 3"/>
          <p:cNvSpPr>
            <a:spLocks noGrp="1"/>
          </p:cNvSpPr>
          <p:nvPr>
            <p:ph idx="1"/>
          </p:nvPr>
        </p:nvSpPr>
        <p:spPr>
          <a:xfrm>
            <a:off x="228600" y="2362200"/>
            <a:ext cx="7086600" cy="3687763"/>
          </a:xfrm>
        </p:spPr>
        <p:txBody>
          <a:bodyPr/>
          <a:lstStyle/>
          <a:p>
            <a:pPr marL="682625" indent="-457200"/>
            <a:r>
              <a:rPr lang="es-ES_tradnl" b="1" dirty="0">
                <a:solidFill>
                  <a:schemeClr val="accent3">
                    <a:lumMod val="75000"/>
                  </a:schemeClr>
                </a:solidFill>
              </a:rPr>
              <a:t>Identifica: </a:t>
            </a:r>
            <a:r>
              <a:rPr lang="es-ES_tradnl" dirty="0"/>
              <a:t>Identifica el evento negativo. Identifica  los sentimientos asociados</a:t>
            </a:r>
            <a:r>
              <a:rPr lang="es-ES_tradnl" dirty="0" smtClean="0"/>
              <a:t>.</a:t>
            </a:r>
          </a:p>
          <a:p>
            <a:pPr marL="682625" indent="-457200"/>
            <a:r>
              <a:rPr lang="es-ES_tradnl" b="1" dirty="0">
                <a:solidFill>
                  <a:schemeClr val="accent3">
                    <a:lumMod val="75000"/>
                  </a:schemeClr>
                </a:solidFill>
              </a:rPr>
              <a:t>Arguye: </a:t>
            </a:r>
            <a:r>
              <a:rPr lang="es-ES_tradnl" dirty="0"/>
              <a:t>Pregúntate, “¿Qué tiene de malo este pensamiento?” </a:t>
            </a:r>
            <a:endParaRPr lang="es-ES_tradnl" dirty="0" smtClean="0"/>
          </a:p>
          <a:p>
            <a:pPr marL="682625" indent="-457200"/>
            <a:r>
              <a:rPr lang="es-ES_tradnl" b="1" dirty="0">
                <a:solidFill>
                  <a:schemeClr val="accent3">
                    <a:lumMod val="75000"/>
                  </a:schemeClr>
                </a:solidFill>
              </a:rPr>
              <a:t>Reemplaza: </a:t>
            </a:r>
            <a:r>
              <a:rPr lang="es-ES_tradnl" dirty="0"/>
              <a:t>Debes decirte a ti mismo la verdad acerca de la situación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5973"/>
            <a:ext cx="9144000" cy="6953973"/>
          </a:xfrm>
          <a:prstGeom prst="rect">
            <a:avLst/>
          </a:prstGeom>
        </p:spPr>
      </p:pic>
      <p:sp>
        <p:nvSpPr>
          <p:cNvPr id="2" name="Title 1"/>
          <p:cNvSpPr>
            <a:spLocks noGrp="1"/>
          </p:cNvSpPr>
          <p:nvPr>
            <p:ph type="title"/>
          </p:nvPr>
        </p:nvSpPr>
        <p:spPr>
          <a:xfrm>
            <a:off x="457200" y="152400"/>
            <a:ext cx="8229600" cy="1524000"/>
          </a:xfrm>
        </p:spPr>
        <p:txBody>
          <a:bodyPr/>
          <a:lstStyle/>
          <a:p>
            <a:r>
              <a:rPr lang="es-ES_tradnl" b="1" dirty="0">
                <a:solidFill>
                  <a:srgbClr val="7030A0"/>
                </a:solidFill>
              </a:rPr>
              <a:t>IDENTIFICA, ARGUYE Y REEMPLAZA</a:t>
            </a:r>
            <a:endParaRPr lang="en-US" dirty="0">
              <a:solidFill>
                <a:srgbClr val="7030A0"/>
              </a:solidFill>
            </a:endParaRPr>
          </a:p>
        </p:txBody>
      </p:sp>
      <p:sp>
        <p:nvSpPr>
          <p:cNvPr id="3" name="Content Placeholder 2"/>
          <p:cNvSpPr>
            <a:spLocks noGrp="1"/>
          </p:cNvSpPr>
          <p:nvPr>
            <p:ph idx="1"/>
          </p:nvPr>
        </p:nvSpPr>
        <p:spPr>
          <a:xfrm>
            <a:off x="914400" y="2209800"/>
            <a:ext cx="7086600" cy="4191000"/>
          </a:xfrm>
        </p:spPr>
        <p:txBody>
          <a:bodyPr/>
          <a:lstStyle/>
          <a:p>
            <a:pPr marL="238125" indent="-238125"/>
            <a:r>
              <a:rPr lang="es-ES_tradnl" sz="3600" b="1" dirty="0">
                <a:solidFill>
                  <a:schemeClr val="accent3">
                    <a:lumMod val="75000"/>
                  </a:schemeClr>
                </a:solidFill>
              </a:rPr>
              <a:t>Identifica: </a:t>
            </a:r>
            <a:r>
              <a:rPr lang="es-ES_tradnl" sz="3600" dirty="0"/>
              <a:t>El primer paso es descubrir las falsas creencias</a:t>
            </a:r>
            <a:endParaRPr lang="en-US" dirty="0" smtClean="0"/>
          </a:p>
        </p:txBody>
      </p:sp>
      <p:pic>
        <p:nvPicPr>
          <p:cNvPr id="5" name="Picture 4"/>
          <p:cNvPicPr>
            <a:picLocks noChangeAspect="1"/>
          </p:cNvPicPr>
          <p:nvPr/>
        </p:nvPicPr>
        <p:blipFill>
          <a:blip r:embed="rId4" cstate="print"/>
          <a:stretch>
            <a:fillRect/>
          </a:stretch>
        </p:blipFill>
        <p:spPr>
          <a:xfrm>
            <a:off x="5867400" y="3581400"/>
            <a:ext cx="3276600" cy="32766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4[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050" name="Title 1"/>
          <p:cNvSpPr>
            <a:spLocks noGrp="1"/>
          </p:cNvSpPr>
          <p:nvPr>
            <p:ph type="ctrTitle"/>
          </p:nvPr>
        </p:nvSpPr>
        <p:spPr>
          <a:xfrm>
            <a:off x="914400" y="3581400"/>
            <a:ext cx="7772400" cy="1470025"/>
          </a:xfrm>
          <a:effectLst>
            <a:outerShdw blurRad="50800" dist="38100" algn="l" rotWithShape="0">
              <a:prstClr val="black">
                <a:alpha val="40000"/>
              </a:prstClr>
            </a:outerShdw>
          </a:effectLst>
        </p:spPr>
        <p:txBody>
          <a:bodyPr/>
          <a:lstStyle/>
          <a:p>
            <a:r>
              <a:rPr lang="es-ES_tradnl" b="1" i="1" dirty="0">
                <a:solidFill>
                  <a:schemeClr val="bg1"/>
                </a:solidFill>
              </a:rPr>
              <a:t>Esperanza más allá de la  Depresión</a:t>
            </a:r>
            <a:r>
              <a:rPr lang="en-US" dirty="0"/>
              <a:t/>
            </a:r>
            <a:br>
              <a:rPr lang="en-US" dirty="0"/>
            </a:br>
            <a:r>
              <a:rPr lang="es-ES_tradnl" dirty="0"/>
              <a:t> </a:t>
            </a:r>
            <a:endParaRPr lang="en-US" dirty="0"/>
          </a:p>
        </p:txBody>
      </p:sp>
      <p:sp>
        <p:nvSpPr>
          <p:cNvPr id="3" name="Title 1"/>
          <p:cNvSpPr txBox="1">
            <a:spLocks/>
          </p:cNvSpPr>
          <p:nvPr/>
        </p:nvSpPr>
        <p:spPr bwMode="auto">
          <a:xfrm>
            <a:off x="2514600" y="4724400"/>
            <a:ext cx="4267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ES_tradnl" sz="1600" dirty="0"/>
              <a:t>por Jennifer </a:t>
            </a:r>
            <a:r>
              <a:rPr lang="es-ES_tradnl" sz="1600" dirty="0" err="1"/>
              <a:t>Jill</a:t>
            </a:r>
            <a:r>
              <a:rPr lang="es-ES_tradnl" sz="1600" dirty="0"/>
              <a:t> </a:t>
            </a:r>
            <a:r>
              <a:rPr lang="es-ES_tradnl" sz="1600" dirty="0" err="1"/>
              <a:t>Schwirzer</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5973"/>
            <a:ext cx="9144000" cy="6953973"/>
          </a:xfrm>
          <a:prstGeom prst="rect">
            <a:avLst/>
          </a:prstGeom>
        </p:spPr>
      </p:pic>
      <p:sp>
        <p:nvSpPr>
          <p:cNvPr id="2" name="Title 1"/>
          <p:cNvSpPr>
            <a:spLocks noGrp="1"/>
          </p:cNvSpPr>
          <p:nvPr>
            <p:ph type="title"/>
          </p:nvPr>
        </p:nvSpPr>
        <p:spPr>
          <a:xfrm>
            <a:off x="457200" y="304800"/>
            <a:ext cx="8229600" cy="1524000"/>
          </a:xfrm>
        </p:spPr>
        <p:txBody>
          <a:bodyPr/>
          <a:lstStyle/>
          <a:p>
            <a:r>
              <a:rPr lang="es-ES_tradnl" b="1" dirty="0">
                <a:solidFill>
                  <a:srgbClr val="7030A0"/>
                </a:solidFill>
              </a:rPr>
              <a:t>IDENTIFICA, ARGUYE Y REEMPLAZA</a:t>
            </a:r>
            <a:endParaRPr lang="en-US" dirty="0">
              <a:solidFill>
                <a:srgbClr val="7030A0"/>
              </a:solidFill>
            </a:endParaRPr>
          </a:p>
        </p:txBody>
      </p:sp>
      <p:sp>
        <p:nvSpPr>
          <p:cNvPr id="3" name="Content Placeholder 2"/>
          <p:cNvSpPr>
            <a:spLocks noGrp="1"/>
          </p:cNvSpPr>
          <p:nvPr>
            <p:ph idx="1"/>
          </p:nvPr>
        </p:nvSpPr>
        <p:spPr>
          <a:xfrm>
            <a:off x="457200" y="2286000"/>
            <a:ext cx="5029200" cy="4191000"/>
          </a:xfrm>
        </p:spPr>
        <p:txBody>
          <a:bodyPr/>
          <a:lstStyle/>
          <a:p>
            <a:pPr marL="238125" indent="-238125"/>
            <a:r>
              <a:rPr lang="es-ES_tradnl" sz="3600" b="1" dirty="0">
                <a:solidFill>
                  <a:schemeClr val="accent3">
                    <a:lumMod val="75000"/>
                  </a:schemeClr>
                </a:solidFill>
              </a:rPr>
              <a:t>Identifica: </a:t>
            </a:r>
            <a:r>
              <a:rPr lang="es-ES_tradnl" sz="3600" dirty="0" smtClean="0"/>
              <a:t>El </a:t>
            </a:r>
            <a:r>
              <a:rPr lang="es-ES_tradnl" sz="3600" dirty="0"/>
              <a:t>primer paso es descubrir las falsas creencias. </a:t>
            </a:r>
            <a:endParaRPr lang="es-ES_tradnl" sz="3600" dirty="0" smtClean="0"/>
          </a:p>
          <a:p>
            <a:pPr marL="238125" indent="-238125"/>
            <a:r>
              <a:rPr lang="es-ES_tradnl" sz="3600" b="1" dirty="0" smtClean="0">
                <a:solidFill>
                  <a:schemeClr val="accent3">
                    <a:lumMod val="75000"/>
                  </a:schemeClr>
                </a:solidFill>
              </a:rPr>
              <a:t>Arguye: </a:t>
            </a:r>
            <a:r>
              <a:rPr lang="en-US" dirty="0" err="1" smtClean="0"/>
              <a:t>Identificar</a:t>
            </a:r>
            <a:r>
              <a:rPr lang="en-US" dirty="0" smtClean="0"/>
              <a:t> </a:t>
            </a:r>
            <a:r>
              <a:rPr lang="en-US" dirty="0" err="1" smtClean="0"/>
              <a:t>patrones</a:t>
            </a:r>
            <a:r>
              <a:rPr lang="en-US" dirty="0" smtClean="0"/>
              <a:t> de </a:t>
            </a:r>
            <a:r>
              <a:rPr lang="en-US" dirty="0" err="1" smtClean="0"/>
              <a:t>pensamiento</a:t>
            </a:r>
            <a:r>
              <a:rPr lang="en-US" dirty="0" smtClean="0"/>
              <a:t>  </a:t>
            </a:r>
            <a:r>
              <a:rPr lang="en-US" dirty="0" err="1" smtClean="0"/>
              <a:t>tóxicos</a:t>
            </a:r>
            <a:r>
              <a:rPr lang="en-US" dirty="0" smtClean="0"/>
              <a:t> y </a:t>
            </a:r>
            <a:r>
              <a:rPr lang="en-US" dirty="0" err="1" smtClean="0"/>
              <a:t>contenerlos</a:t>
            </a:r>
            <a:endParaRPr lang="en-US" dirty="0" smtClean="0"/>
          </a:p>
          <a:p>
            <a:pPr marL="238125" indent="-238125">
              <a:buNone/>
            </a:pPr>
            <a:r>
              <a:rPr lang="en-US" dirty="0" smtClean="0"/>
              <a:t> </a:t>
            </a:r>
          </a:p>
          <a:p>
            <a:pPr marL="1139825" indent="-238125"/>
            <a:endParaRPr lang="en-US" dirty="0"/>
          </a:p>
        </p:txBody>
      </p:sp>
      <p:pic>
        <p:nvPicPr>
          <p:cNvPr id="5" name="Picture 4"/>
          <p:cNvPicPr>
            <a:picLocks noChangeAspect="1"/>
          </p:cNvPicPr>
          <p:nvPr/>
        </p:nvPicPr>
        <p:blipFill rotWithShape="1">
          <a:blip r:embed="rId4" cstate="print"/>
          <a:srcRect r="20707"/>
          <a:stretch/>
        </p:blipFill>
        <p:spPr>
          <a:xfrm>
            <a:off x="5281942" y="3246813"/>
            <a:ext cx="3862058" cy="360426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2" y="70338"/>
            <a:ext cx="9144000" cy="6953973"/>
          </a:xfrm>
          <a:prstGeom prst="rect">
            <a:avLst/>
          </a:prstGeom>
        </p:spPr>
      </p:pic>
      <p:sp>
        <p:nvSpPr>
          <p:cNvPr id="2" name="Title 1"/>
          <p:cNvSpPr>
            <a:spLocks noGrp="1"/>
          </p:cNvSpPr>
          <p:nvPr>
            <p:ph type="title"/>
          </p:nvPr>
        </p:nvSpPr>
        <p:spPr>
          <a:xfrm>
            <a:off x="609600" y="304800"/>
            <a:ext cx="8229600" cy="1143000"/>
          </a:xfrm>
        </p:spPr>
        <p:txBody>
          <a:bodyPr/>
          <a:lstStyle/>
          <a:p>
            <a:r>
              <a:rPr lang="es-ES_tradnl" b="1" dirty="0">
                <a:solidFill>
                  <a:srgbClr val="7030A0"/>
                </a:solidFill>
              </a:rPr>
              <a:t>IDENTIFICA, ARGUYE Y REEMPLAZA</a:t>
            </a:r>
            <a:endParaRPr lang="en-US" dirty="0">
              <a:solidFill>
                <a:srgbClr val="7030A0"/>
              </a:solidFill>
            </a:endParaRPr>
          </a:p>
        </p:txBody>
      </p:sp>
      <p:pic>
        <p:nvPicPr>
          <p:cNvPr id="5" name="Picture 4"/>
          <p:cNvPicPr>
            <a:picLocks noChangeAspect="1"/>
          </p:cNvPicPr>
          <p:nvPr/>
        </p:nvPicPr>
        <p:blipFill rotWithShape="1">
          <a:blip r:embed="rId4" cstate="print"/>
          <a:srcRect l="13889" r="25252"/>
          <a:stretch/>
        </p:blipFill>
        <p:spPr>
          <a:xfrm>
            <a:off x="4572000" y="3272992"/>
            <a:ext cx="4572000" cy="3609520"/>
          </a:xfrm>
          <a:prstGeom prst="rect">
            <a:avLst/>
          </a:prstGeom>
        </p:spPr>
      </p:pic>
      <p:sp>
        <p:nvSpPr>
          <p:cNvPr id="3" name="Content Placeholder 2"/>
          <p:cNvSpPr>
            <a:spLocks noGrp="1"/>
          </p:cNvSpPr>
          <p:nvPr>
            <p:ph idx="1"/>
          </p:nvPr>
        </p:nvSpPr>
        <p:spPr>
          <a:xfrm>
            <a:off x="304800" y="2362200"/>
            <a:ext cx="5638800" cy="3200400"/>
          </a:xfrm>
        </p:spPr>
        <p:txBody>
          <a:bodyPr/>
          <a:lstStyle/>
          <a:p>
            <a:pPr marL="238125" indent="-238125"/>
            <a:r>
              <a:rPr lang="es-ES_tradnl" sz="2400" b="1" dirty="0">
                <a:solidFill>
                  <a:schemeClr val="accent3">
                    <a:lumMod val="75000"/>
                  </a:schemeClr>
                </a:solidFill>
              </a:rPr>
              <a:t>Identifica: </a:t>
            </a:r>
            <a:r>
              <a:rPr lang="es-ES_tradnl" sz="2400" dirty="0"/>
              <a:t>El primer paso es descubrir las falsas </a:t>
            </a:r>
            <a:r>
              <a:rPr lang="es-ES_tradnl" sz="2400" dirty="0" smtClean="0"/>
              <a:t>creencias</a:t>
            </a:r>
          </a:p>
          <a:p>
            <a:pPr marL="238125" indent="-238125">
              <a:buNone/>
            </a:pPr>
            <a:endParaRPr lang="es-ES_tradnl" sz="2400" dirty="0" smtClean="0"/>
          </a:p>
          <a:p>
            <a:pPr marL="238125" indent="-238125"/>
            <a:r>
              <a:rPr lang="es-ES_tradnl" sz="2400" b="1" dirty="0">
                <a:solidFill>
                  <a:schemeClr val="accent3">
                    <a:lumMod val="75000"/>
                  </a:schemeClr>
                </a:solidFill>
              </a:rPr>
              <a:t>Arguye: </a:t>
            </a:r>
            <a:r>
              <a:rPr lang="en-US" sz="2400" dirty="0" err="1"/>
              <a:t>Identificar</a:t>
            </a:r>
            <a:r>
              <a:rPr lang="en-US" sz="2400" dirty="0"/>
              <a:t> </a:t>
            </a:r>
            <a:r>
              <a:rPr lang="en-US" sz="2400" dirty="0" err="1" smtClean="0"/>
              <a:t>patrones</a:t>
            </a:r>
            <a:r>
              <a:rPr lang="en-US" sz="2400" dirty="0" smtClean="0"/>
              <a:t> de </a:t>
            </a:r>
            <a:r>
              <a:rPr lang="en-US" sz="2400" dirty="0" err="1" smtClean="0"/>
              <a:t>pensamiento</a:t>
            </a:r>
            <a:r>
              <a:rPr lang="en-US" sz="2400" dirty="0" smtClean="0"/>
              <a:t> </a:t>
            </a:r>
            <a:r>
              <a:rPr lang="en-US" sz="2400" dirty="0" err="1" smtClean="0"/>
              <a:t>tóxicos</a:t>
            </a:r>
            <a:r>
              <a:rPr lang="en-US" sz="2400" dirty="0" smtClean="0"/>
              <a:t> </a:t>
            </a:r>
            <a:r>
              <a:rPr lang="en-US" sz="2400" dirty="0"/>
              <a:t>y </a:t>
            </a:r>
            <a:r>
              <a:rPr lang="en-US" sz="2400" dirty="0" err="1" smtClean="0"/>
              <a:t>contenerlos</a:t>
            </a:r>
            <a:endParaRPr lang="en-US" sz="2400" dirty="0" smtClean="0"/>
          </a:p>
          <a:p>
            <a:pPr marL="238125" indent="-238125">
              <a:buNone/>
            </a:pPr>
            <a:endParaRPr lang="en-US" sz="2400" dirty="0"/>
          </a:p>
          <a:p>
            <a:pPr marL="238125" indent="-238125"/>
            <a:r>
              <a:rPr lang="es-ES_tradnl" sz="2400" b="1" dirty="0" smtClean="0">
                <a:solidFill>
                  <a:schemeClr val="accent3">
                    <a:lumMod val="75000"/>
                  </a:schemeClr>
                </a:solidFill>
              </a:rPr>
              <a:t>Reemplaza</a:t>
            </a:r>
            <a:r>
              <a:rPr lang="en-US" sz="2400" b="1" dirty="0" smtClean="0">
                <a:solidFill>
                  <a:schemeClr val="accent3">
                    <a:lumMod val="75000"/>
                  </a:schemeClr>
                </a:solidFill>
              </a:rPr>
              <a:t>:</a:t>
            </a:r>
            <a:r>
              <a:rPr lang="es-ES_tradnl" sz="2400" b="1" dirty="0" smtClean="0">
                <a:solidFill>
                  <a:schemeClr val="accent3">
                    <a:lumMod val="75000"/>
                  </a:schemeClr>
                </a:solidFill>
              </a:rPr>
              <a:t> </a:t>
            </a:r>
            <a:r>
              <a:rPr lang="es-ES_tradnl" sz="2400" dirty="0"/>
              <a:t>Una vez que los pensamientos distorsionados quedan contenidos o </a:t>
            </a:r>
            <a:r>
              <a:rPr lang="es-ES_tradnl" sz="2400" dirty="0" smtClean="0"/>
              <a:t>reprimidos, reemplazarlos </a:t>
            </a:r>
            <a:r>
              <a:rPr lang="es-ES_tradnl" sz="2400" dirty="0"/>
              <a:t>con la verdad</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B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5973"/>
            <a:ext cx="9144000" cy="6953973"/>
          </a:xfrm>
          <a:prstGeom prst="rect">
            <a:avLst/>
          </a:prstGeom>
        </p:spPr>
      </p:pic>
      <p:sp>
        <p:nvSpPr>
          <p:cNvPr id="2" name="Title 1"/>
          <p:cNvSpPr>
            <a:spLocks noGrp="1"/>
          </p:cNvSpPr>
          <p:nvPr>
            <p:ph type="title"/>
          </p:nvPr>
        </p:nvSpPr>
        <p:spPr>
          <a:xfrm>
            <a:off x="457200" y="685800"/>
            <a:ext cx="8229600" cy="1143000"/>
          </a:xfrm>
        </p:spPr>
        <p:txBody>
          <a:bodyPr/>
          <a:lstStyle/>
          <a:p>
            <a:r>
              <a:rPr lang="es-ES_tradnl" b="1" dirty="0">
                <a:solidFill>
                  <a:srgbClr val="7030A0"/>
                </a:solidFill>
              </a:rPr>
              <a:t>PREGUNTAS DE DISCUSIÓN</a:t>
            </a:r>
            <a:endParaRPr lang="en-US" dirty="0">
              <a:solidFill>
                <a:srgbClr val="7030A0"/>
              </a:solidFill>
            </a:endParaRPr>
          </a:p>
        </p:txBody>
      </p:sp>
      <p:pic>
        <p:nvPicPr>
          <p:cNvPr id="5" name="Picture 4"/>
          <p:cNvPicPr>
            <a:picLocks noChangeAspect="1"/>
          </p:cNvPicPr>
          <p:nvPr/>
        </p:nvPicPr>
        <p:blipFill>
          <a:blip r:embed="rId4" cstate="print"/>
          <a:stretch>
            <a:fillRect/>
          </a:stretch>
        </p:blipFill>
        <p:spPr>
          <a:xfrm>
            <a:off x="6746760" y="4800600"/>
            <a:ext cx="2371840" cy="2057400"/>
          </a:xfrm>
          <a:prstGeom prst="rect">
            <a:avLst/>
          </a:prstGeom>
          <a:ln>
            <a:noFill/>
          </a:ln>
          <a:effectLst>
            <a:softEdge rad="112500"/>
          </a:effectLst>
        </p:spPr>
      </p:pic>
      <p:sp>
        <p:nvSpPr>
          <p:cNvPr id="4" name="Rectangle 3"/>
          <p:cNvSpPr/>
          <p:nvPr/>
        </p:nvSpPr>
        <p:spPr>
          <a:xfrm>
            <a:off x="533400" y="2189470"/>
            <a:ext cx="7696200" cy="3170099"/>
          </a:xfrm>
          <a:prstGeom prst="rect">
            <a:avLst/>
          </a:prstGeom>
        </p:spPr>
        <p:txBody>
          <a:bodyPr wrap="square">
            <a:spAutoFit/>
          </a:bodyPr>
          <a:lstStyle/>
          <a:p>
            <a:pPr lvl="0"/>
            <a:r>
              <a:rPr lang="es-ES_tradnl" sz="3200" dirty="0" smtClean="0"/>
              <a:t> * </a:t>
            </a:r>
            <a:r>
              <a:rPr lang="es-ES_tradnl" sz="2800" dirty="0" smtClean="0"/>
              <a:t>¿</a:t>
            </a:r>
            <a:r>
              <a:rPr lang="es-ES_tradnl" sz="2800" dirty="0"/>
              <a:t>Reconoces que tienes tendencia </a:t>
            </a:r>
            <a:r>
              <a:rPr lang="es-ES_tradnl" sz="2800" dirty="0" smtClean="0"/>
              <a:t>hacia </a:t>
            </a:r>
            <a:r>
              <a:rPr lang="es-ES_tradnl" sz="2800" dirty="0"/>
              <a:t>el </a:t>
            </a:r>
            <a:r>
              <a:rPr lang="es-ES_tradnl" sz="2800" dirty="0" smtClean="0"/>
              <a:t>pensamiento </a:t>
            </a:r>
            <a:r>
              <a:rPr lang="es-ES_tradnl" sz="2800" dirty="0"/>
              <a:t>irracional o distorsionado</a:t>
            </a:r>
            <a:r>
              <a:rPr lang="es-ES_tradnl" sz="2800" dirty="0" smtClean="0"/>
              <a:t>?</a:t>
            </a:r>
          </a:p>
          <a:p>
            <a:pPr lvl="0"/>
            <a:endParaRPr lang="es-ES_tradnl" sz="2800" dirty="0" smtClean="0"/>
          </a:p>
          <a:p>
            <a:pPr lvl="0"/>
            <a:r>
              <a:rPr lang="es-ES_tradnl" sz="2800" b="1" dirty="0" smtClean="0"/>
              <a:t>*   </a:t>
            </a:r>
            <a:r>
              <a:rPr lang="es-ES_tradnl" sz="2800" dirty="0" smtClean="0"/>
              <a:t>La </a:t>
            </a:r>
            <a:r>
              <a:rPr lang="es-ES_tradnl" sz="2800" dirty="0"/>
              <a:t>capacidad de razonar a menudo implica el seguimiento de la causa al efecto. ¿Existe un evento reciente en tu vida que puede ser explicado mirando de causa a efecto? Explica.</a:t>
            </a:r>
            <a:endParaRPr lang="en-US" sz="28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5973"/>
            <a:ext cx="9144000" cy="6953973"/>
          </a:xfrm>
          <a:prstGeom prst="rect">
            <a:avLst/>
          </a:prstGeom>
        </p:spPr>
      </p:pic>
      <p:sp>
        <p:nvSpPr>
          <p:cNvPr id="3" name="Content Placeholder 2"/>
          <p:cNvSpPr>
            <a:spLocks noGrp="1"/>
          </p:cNvSpPr>
          <p:nvPr>
            <p:ph idx="1"/>
          </p:nvPr>
        </p:nvSpPr>
        <p:spPr>
          <a:xfrm>
            <a:off x="457200" y="2438400"/>
            <a:ext cx="7391400" cy="2286000"/>
          </a:xfrm>
        </p:spPr>
        <p:txBody>
          <a:bodyPr/>
          <a:lstStyle/>
          <a:p>
            <a:r>
              <a:rPr lang="es-ES_tradnl" dirty="0"/>
              <a:t>¿Qué experiencias traumáticas en tu vida podrían haber causado el desarrollo de patrones de </a:t>
            </a:r>
            <a:r>
              <a:rPr lang="es-ES_tradnl" dirty="0" smtClean="0"/>
              <a:t>pensamiento </a:t>
            </a:r>
            <a:r>
              <a:rPr lang="es-ES_tradnl" dirty="0"/>
              <a:t>negativos? </a:t>
            </a:r>
            <a:endParaRPr lang="es-ES_tradnl" dirty="0" smtClean="0"/>
          </a:p>
          <a:p>
            <a:r>
              <a:rPr lang="es-ES_tradnl" dirty="0"/>
              <a:t>¿Cómo puedes usar F.A.R. para ayudarte a superar estos patrones?</a:t>
            </a:r>
            <a:endParaRPr lang="en-US" dirty="0"/>
          </a:p>
          <a:p>
            <a:pPr marL="0" indent="0">
              <a:buNone/>
            </a:pPr>
            <a:r>
              <a:rPr lang="es-ES_tradnl" dirty="0"/>
              <a:t> </a:t>
            </a:r>
            <a:endParaRPr lang="en-US" dirty="0"/>
          </a:p>
          <a:p>
            <a:endParaRPr lang="en-US" dirty="0"/>
          </a:p>
        </p:txBody>
      </p:sp>
      <p:sp>
        <p:nvSpPr>
          <p:cNvPr id="5" name="Title 1"/>
          <p:cNvSpPr txBox="1">
            <a:spLocks/>
          </p:cNvSpPr>
          <p:nvPr/>
        </p:nvSpPr>
        <p:spPr bwMode="auto">
          <a:xfrm>
            <a:off x="457200" y="685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_tradnl" b="1" dirty="0">
                <a:solidFill>
                  <a:srgbClr val="7030A0"/>
                </a:solidFill>
              </a:rPr>
              <a:t>PREGUNTAS DE DISCUSIÓN</a:t>
            </a:r>
            <a:endParaRPr lang="en-US" dirty="0">
              <a:solidFill>
                <a:srgbClr val="7030A0"/>
              </a:solidFill>
            </a:endParaRPr>
          </a:p>
        </p:txBody>
      </p:sp>
      <p:pic>
        <p:nvPicPr>
          <p:cNvPr id="6" name="Picture 5"/>
          <p:cNvPicPr>
            <a:picLocks noChangeAspect="1"/>
          </p:cNvPicPr>
          <p:nvPr/>
        </p:nvPicPr>
        <p:blipFill>
          <a:blip r:embed="rId4" cstate="print"/>
          <a:stretch>
            <a:fillRect/>
          </a:stretch>
        </p:blipFill>
        <p:spPr>
          <a:xfrm>
            <a:off x="6746760" y="4800600"/>
            <a:ext cx="2371840" cy="2057400"/>
          </a:xfrm>
          <a:prstGeom prst="rect">
            <a:avLst/>
          </a:prstGeom>
          <a:ln>
            <a:noFill/>
          </a:ln>
          <a:effectLst>
            <a:softEdge rad="112500"/>
          </a:effectLst>
        </p:spPr>
      </p:pic>
    </p:spTree>
    <p:extLst>
      <p:ext uri="{BB962C8B-B14F-4D97-AF65-F5344CB8AC3E}">
        <p14:creationId xmlns:p14="http://schemas.microsoft.com/office/powerpoint/2010/main" val="4025355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5973"/>
            <a:ext cx="9144000" cy="6953973"/>
          </a:xfrm>
          <a:prstGeom prst="rect">
            <a:avLst/>
          </a:prstGeom>
        </p:spPr>
      </p:pic>
      <p:sp>
        <p:nvSpPr>
          <p:cNvPr id="3" name="Content Placeholder 2"/>
          <p:cNvSpPr>
            <a:spLocks noGrp="1"/>
          </p:cNvSpPr>
          <p:nvPr>
            <p:ph idx="1"/>
          </p:nvPr>
        </p:nvSpPr>
        <p:spPr>
          <a:xfrm>
            <a:off x="762000" y="2332037"/>
            <a:ext cx="7010400" cy="3078163"/>
          </a:xfrm>
        </p:spPr>
        <p:txBody>
          <a:bodyPr/>
          <a:lstStyle/>
          <a:p>
            <a:r>
              <a:rPr lang="es-ES_tradnl" dirty="0"/>
              <a:t>¿Permites que las emociones anulen tu razón? </a:t>
            </a:r>
            <a:endParaRPr lang="es-ES_tradnl" dirty="0" smtClean="0"/>
          </a:p>
          <a:p>
            <a:r>
              <a:rPr lang="es-ES_tradnl" dirty="0" smtClean="0"/>
              <a:t> </a:t>
            </a:r>
            <a:r>
              <a:rPr lang="es-ES_tradnl" dirty="0"/>
              <a:t>¿En qué tipos de situaciones ocurre eso mayormente? ¿Por qué piensas que es así?</a:t>
            </a:r>
            <a:endParaRPr lang="en-US" dirty="0"/>
          </a:p>
          <a:p>
            <a:pPr marL="0" indent="0">
              <a:buNone/>
            </a:pPr>
            <a:endParaRPr lang="en-US" dirty="0"/>
          </a:p>
        </p:txBody>
      </p:sp>
      <p:sp>
        <p:nvSpPr>
          <p:cNvPr id="5" name="Title 1"/>
          <p:cNvSpPr txBox="1">
            <a:spLocks/>
          </p:cNvSpPr>
          <p:nvPr/>
        </p:nvSpPr>
        <p:spPr bwMode="auto">
          <a:xfrm>
            <a:off x="685800" y="6945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_tradnl" b="1" dirty="0">
                <a:solidFill>
                  <a:srgbClr val="7030A0"/>
                </a:solidFill>
              </a:rPr>
              <a:t>PREGUNTAS DE DISCUSIÓN</a:t>
            </a:r>
            <a:endParaRPr lang="en-US" dirty="0">
              <a:solidFill>
                <a:srgbClr val="7030A0"/>
              </a:solidFill>
            </a:endParaRPr>
          </a:p>
        </p:txBody>
      </p:sp>
      <p:pic>
        <p:nvPicPr>
          <p:cNvPr id="6" name="Picture 5"/>
          <p:cNvPicPr>
            <a:picLocks noChangeAspect="1"/>
          </p:cNvPicPr>
          <p:nvPr/>
        </p:nvPicPr>
        <p:blipFill>
          <a:blip r:embed="rId4" cstate="print"/>
          <a:stretch>
            <a:fillRect/>
          </a:stretch>
        </p:blipFill>
        <p:spPr>
          <a:xfrm>
            <a:off x="6746760" y="4800600"/>
            <a:ext cx="2371840" cy="2057400"/>
          </a:xfrm>
          <a:prstGeom prst="rect">
            <a:avLst/>
          </a:prstGeom>
          <a:ln>
            <a:noFill/>
          </a:ln>
          <a:effectLst>
            <a:softEdge rad="112500"/>
          </a:effectLst>
        </p:spPr>
      </p:pic>
    </p:spTree>
    <p:extLst>
      <p:ext uri="{BB962C8B-B14F-4D97-AF65-F5344CB8AC3E}">
        <p14:creationId xmlns:p14="http://schemas.microsoft.com/office/powerpoint/2010/main" val="305202425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5973"/>
            <a:ext cx="9144000" cy="6953973"/>
          </a:xfrm>
          <a:prstGeom prst="rect">
            <a:avLst/>
          </a:prstGeom>
        </p:spPr>
      </p:pic>
      <p:sp>
        <p:nvSpPr>
          <p:cNvPr id="3" name="Content Placeholder 2"/>
          <p:cNvSpPr>
            <a:spLocks noGrp="1"/>
          </p:cNvSpPr>
          <p:nvPr>
            <p:ph idx="1"/>
          </p:nvPr>
        </p:nvSpPr>
        <p:spPr>
          <a:xfrm>
            <a:off x="685800" y="2057400"/>
            <a:ext cx="7391400" cy="4525963"/>
          </a:xfrm>
        </p:spPr>
        <p:txBody>
          <a:bodyPr/>
          <a:lstStyle/>
          <a:p>
            <a:pPr fontAlgn="auto">
              <a:spcBef>
                <a:spcPts val="0"/>
              </a:spcBef>
              <a:spcAft>
                <a:spcPts val="0"/>
              </a:spcAft>
              <a:defRPr/>
            </a:pPr>
            <a:r>
              <a:rPr lang="es-ES_tradnl" dirty="0"/>
              <a:t>De acuerdo con la lista de “Pensamientos Distorsionados”, ¿en qué patrón o patrones de pensamiento tienes mayor probabilidad de caer? Explica</a:t>
            </a:r>
            <a:r>
              <a:rPr lang="es-ES_tradnl" dirty="0" smtClean="0"/>
              <a:t>.</a:t>
            </a:r>
          </a:p>
          <a:p>
            <a:pPr fontAlgn="auto">
              <a:spcBef>
                <a:spcPts val="0"/>
              </a:spcBef>
              <a:spcAft>
                <a:spcPts val="0"/>
              </a:spcAft>
              <a:defRPr/>
            </a:pPr>
            <a:r>
              <a:rPr lang="es-ES_tradnl" dirty="0"/>
              <a:t>¿Qué “formas de habituarte al dolor” te ha revelado el Señor—formas en que tú mismo empeoras tu propio estado de ánimo y tu situación?</a:t>
            </a:r>
            <a:endParaRPr lang="en-US" dirty="0"/>
          </a:p>
          <a:p>
            <a:endParaRPr lang="en-US" dirty="0"/>
          </a:p>
        </p:txBody>
      </p:sp>
      <p:sp>
        <p:nvSpPr>
          <p:cNvPr id="5" name="Title 1"/>
          <p:cNvSpPr txBox="1">
            <a:spLocks/>
          </p:cNvSpPr>
          <p:nvPr/>
        </p:nvSpPr>
        <p:spPr bwMode="auto">
          <a:xfrm>
            <a:off x="533400" y="685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_tradnl" b="1" dirty="0">
                <a:solidFill>
                  <a:srgbClr val="7030A0"/>
                </a:solidFill>
              </a:rPr>
              <a:t>PREGUNTAS DE DISCUSIÓN</a:t>
            </a:r>
            <a:endParaRPr lang="en-US" dirty="0">
              <a:solidFill>
                <a:srgbClr val="7030A0"/>
              </a:solidFill>
            </a:endParaRPr>
          </a:p>
        </p:txBody>
      </p:sp>
      <p:pic>
        <p:nvPicPr>
          <p:cNvPr id="6" name="Picture 5"/>
          <p:cNvPicPr>
            <a:picLocks noChangeAspect="1"/>
          </p:cNvPicPr>
          <p:nvPr/>
        </p:nvPicPr>
        <p:blipFill>
          <a:blip r:embed="rId4" cstate="print"/>
          <a:stretch>
            <a:fillRect/>
          </a:stretch>
        </p:blipFill>
        <p:spPr>
          <a:xfrm>
            <a:off x="6746760" y="4800600"/>
            <a:ext cx="2371840" cy="2057400"/>
          </a:xfrm>
          <a:prstGeom prst="rect">
            <a:avLst/>
          </a:prstGeom>
          <a:ln>
            <a:noFill/>
          </a:ln>
          <a:effectLst>
            <a:softEdge rad="112500"/>
          </a:effectLst>
        </p:spPr>
      </p:pic>
    </p:spTree>
    <p:extLst>
      <p:ext uri="{BB962C8B-B14F-4D97-AF65-F5344CB8AC3E}">
        <p14:creationId xmlns:p14="http://schemas.microsoft.com/office/powerpoint/2010/main" val="15788773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7" y="0"/>
            <a:ext cx="9309323" cy="6858000"/>
          </a:xfrm>
          <a:prstGeom prst="rect">
            <a:avLst/>
          </a:prstGeom>
        </p:spPr>
      </p:pic>
      <p:sp>
        <p:nvSpPr>
          <p:cNvPr id="2" name="Title 1"/>
          <p:cNvSpPr>
            <a:spLocks noGrp="1"/>
          </p:cNvSpPr>
          <p:nvPr>
            <p:ph type="title"/>
          </p:nvPr>
        </p:nvSpPr>
        <p:spPr>
          <a:xfrm>
            <a:off x="609600" y="715962"/>
            <a:ext cx="8229600" cy="1417638"/>
          </a:xfrm>
        </p:spPr>
        <p:txBody>
          <a:bodyPr/>
          <a:lstStyle/>
          <a:p>
            <a:r>
              <a:rPr lang="en-US" b="1" dirty="0" err="1" smtClean="0">
                <a:solidFill>
                  <a:srgbClr val="660066"/>
                </a:solidFill>
                <a:latin typeface="Book Antiqua"/>
                <a:cs typeface="Book Antiqua"/>
              </a:rPr>
              <a:t>Oraci</a:t>
            </a:r>
            <a:r>
              <a:rPr lang="es-ES_tradnl" b="1" dirty="0" err="1" smtClean="0">
                <a:solidFill>
                  <a:srgbClr val="660066"/>
                </a:solidFill>
                <a:latin typeface="Book Antiqua"/>
                <a:cs typeface="Book Antiqua"/>
              </a:rPr>
              <a:t>ón</a:t>
            </a:r>
            <a:endParaRPr lang="en-US" b="1" dirty="0">
              <a:solidFill>
                <a:srgbClr val="660066"/>
              </a:solidFill>
              <a:latin typeface="Book Antiqua"/>
              <a:cs typeface="Book Antiqua"/>
            </a:endParaRPr>
          </a:p>
        </p:txBody>
      </p:sp>
      <p:sp>
        <p:nvSpPr>
          <p:cNvPr id="3" name="Content Placeholder 2"/>
          <p:cNvSpPr>
            <a:spLocks noGrp="1"/>
          </p:cNvSpPr>
          <p:nvPr>
            <p:ph idx="1"/>
          </p:nvPr>
        </p:nvSpPr>
        <p:spPr>
          <a:xfrm>
            <a:off x="533400" y="2286000"/>
            <a:ext cx="8229600" cy="2514600"/>
          </a:xfrm>
        </p:spPr>
        <p:txBody>
          <a:bodyPr/>
          <a:lstStyle/>
          <a:p>
            <a:pPr marL="0" indent="0">
              <a:buNone/>
            </a:pPr>
            <a:r>
              <a:rPr lang="en-US" i="1" dirty="0" smtClean="0"/>
              <a:t>“</a:t>
            </a:r>
            <a:r>
              <a:rPr lang="es-ES_tradnl" i="1" dirty="0" smtClean="0"/>
              <a:t>He </a:t>
            </a:r>
            <a:r>
              <a:rPr lang="es-ES_tradnl" i="1" dirty="0"/>
              <a:t>aquí que yo les traeré sanidad y medicina; y los curaré, y les revelaré abundancia de paz y </a:t>
            </a:r>
            <a:r>
              <a:rPr lang="es-ES_tradnl" i="1"/>
              <a:t>de </a:t>
            </a:r>
            <a:r>
              <a:rPr lang="es-ES_tradnl" i="1" smtClean="0"/>
              <a:t>verdad”.</a:t>
            </a:r>
            <a:endParaRPr lang="en-US" dirty="0"/>
          </a:p>
          <a:p>
            <a:pPr marL="0" indent="0">
              <a:buNone/>
            </a:pPr>
            <a:r>
              <a:rPr lang="es-ES_tradnl" i="1" dirty="0" smtClean="0"/>
              <a:t>                      Jeremías </a:t>
            </a:r>
            <a:r>
              <a:rPr lang="es-ES_tradnl" i="1" dirty="0"/>
              <a:t>33:6</a:t>
            </a:r>
            <a:endParaRPr lang="en-US" dirty="0"/>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724400" y="3861278"/>
            <a:ext cx="5105399" cy="3399596"/>
          </a:xfrm>
          <a:prstGeom prst="rect">
            <a:avLst/>
          </a:prstGeom>
        </p:spPr>
      </p:pic>
    </p:spTree>
    <p:extLst>
      <p:ext uri="{BB962C8B-B14F-4D97-AF65-F5344CB8AC3E}">
        <p14:creationId xmlns:p14="http://schemas.microsoft.com/office/powerpoint/2010/main" val="19566390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309323" cy="6858000"/>
          </a:xfrm>
          <a:prstGeom prst="rect">
            <a:avLst/>
          </a:prstGeom>
        </p:spPr>
      </p:pic>
      <p:sp>
        <p:nvSpPr>
          <p:cNvPr id="3" name="Content Placeholder 2"/>
          <p:cNvSpPr>
            <a:spLocks noGrp="1"/>
          </p:cNvSpPr>
          <p:nvPr>
            <p:ph idx="1"/>
          </p:nvPr>
        </p:nvSpPr>
        <p:spPr/>
        <p:txBody>
          <a:bodyPr/>
          <a:lstStyle/>
          <a:p>
            <a:pPr>
              <a:buNone/>
            </a:pPr>
            <a:endParaRPr lang="en-US" sz="2800" dirty="0" smtClean="0"/>
          </a:p>
          <a:p>
            <a:pPr marL="0" indent="0" algn="ctr">
              <a:buNone/>
            </a:pPr>
            <a:r>
              <a:rPr lang="es-ES_tradnl" sz="2800" dirty="0"/>
              <a:t>“Hay una oscuridad tan horrible dentro de mí, como si todo estuviera muerto. Ha sido así más o menos desde  el tiempo en que comencé ‘el trabajo…’ En mi corazón no hay fe—no hay amor—no  hay confianza—hay tanto dolor—el dolor del anhelo no cumplido, el dolor de no ser querido. Deseo a Dios con todas las fuerzas de mi alma—y sin embargo hay entre nosotros—esta horrible separación. No oro más.”</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B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7" y="-1066800"/>
            <a:ext cx="9144000" cy="7487373"/>
          </a:xfrm>
          <a:prstGeom prst="rect">
            <a:avLst/>
          </a:prstGeom>
        </p:spPr>
      </p:pic>
      <p:sp>
        <p:nvSpPr>
          <p:cNvPr id="4" name="Title 3"/>
          <p:cNvSpPr>
            <a:spLocks noGrp="1"/>
          </p:cNvSpPr>
          <p:nvPr>
            <p:ph type="title"/>
          </p:nvPr>
        </p:nvSpPr>
        <p:spPr/>
        <p:txBody>
          <a:bodyPr/>
          <a:lstStyle/>
          <a:p>
            <a:endParaRPr lang="en-US"/>
          </a:p>
        </p:txBody>
      </p:sp>
      <p:sp>
        <p:nvSpPr>
          <p:cNvPr id="5" name="Rectangle 4"/>
          <p:cNvSpPr/>
          <p:nvPr/>
        </p:nvSpPr>
        <p:spPr>
          <a:xfrm>
            <a:off x="457201" y="1219200"/>
            <a:ext cx="4876800" cy="3970318"/>
          </a:xfrm>
          <a:prstGeom prst="rect">
            <a:avLst/>
          </a:prstGeom>
        </p:spPr>
        <p:txBody>
          <a:bodyPr wrap="square">
            <a:spAutoFit/>
          </a:bodyPr>
          <a:lstStyle/>
          <a:p>
            <a:r>
              <a:rPr lang="es-ES_tradnl" sz="2800" dirty="0"/>
              <a:t>Solamente en los Estados Unidos, más de 20 millones de personas sufren de trastornos del estado de ánimo. Casi el diez por ciento de los estadounidenses serán diagnosticados con depresión en algún momento de su vida. </a:t>
            </a:r>
            <a:r>
              <a:rPr lang="en-US" sz="2800" dirty="0">
                <a:latin typeface="+mn-lt"/>
              </a:rPr>
              <a:t> </a:t>
            </a:r>
          </a:p>
        </p:txBody>
      </p:sp>
      <p:pic>
        <p:nvPicPr>
          <p:cNvPr id="6" name="Picture 5"/>
          <p:cNvPicPr>
            <a:picLocks noChangeAspect="1"/>
          </p:cNvPicPr>
          <p:nvPr/>
        </p:nvPicPr>
        <p:blipFill rotWithShape="1">
          <a:blip r:embed="rId4" cstate="print"/>
          <a:srcRect b="21630"/>
          <a:stretch/>
        </p:blipFill>
        <p:spPr>
          <a:xfrm>
            <a:off x="5334001" y="3102664"/>
            <a:ext cx="3805382" cy="3589081"/>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09323" cy="6858000"/>
          </a:xfrm>
          <a:prstGeom prst="rect">
            <a:avLst/>
          </a:prstGeom>
        </p:spPr>
      </p:pic>
      <p:sp>
        <p:nvSpPr>
          <p:cNvPr id="2" name="Title 1"/>
          <p:cNvSpPr>
            <a:spLocks noGrp="1"/>
          </p:cNvSpPr>
          <p:nvPr>
            <p:ph type="title"/>
          </p:nvPr>
        </p:nvSpPr>
        <p:spPr>
          <a:xfrm>
            <a:off x="2667000" y="762000"/>
            <a:ext cx="5791200" cy="1143000"/>
          </a:xfrm>
        </p:spPr>
        <p:txBody>
          <a:bodyPr/>
          <a:lstStyle/>
          <a:p>
            <a:r>
              <a:rPr lang="en-US" b="1" dirty="0" smtClean="0">
                <a:solidFill>
                  <a:srgbClr val="660066"/>
                </a:solidFill>
              </a:rPr>
              <a:t/>
            </a:r>
            <a:br>
              <a:rPr lang="en-US" b="1" dirty="0" smtClean="0">
                <a:solidFill>
                  <a:srgbClr val="660066"/>
                </a:solidFill>
              </a:rPr>
            </a:br>
            <a:r>
              <a:rPr lang="es-ES_tradnl" b="1" dirty="0">
                <a:solidFill>
                  <a:srgbClr val="7030A0"/>
                </a:solidFill>
              </a:rPr>
              <a:t>Depresión Mayor:</a:t>
            </a:r>
            <a:r>
              <a:rPr lang="en-US" dirty="0"/>
              <a:t/>
            </a:r>
            <a:br>
              <a:rPr lang="en-US" dirty="0"/>
            </a:br>
            <a:r>
              <a:rPr lang="en-US" b="1" dirty="0">
                <a:solidFill>
                  <a:srgbClr val="660066"/>
                </a:solidFill>
              </a:rPr>
              <a:t/>
            </a:r>
            <a:br>
              <a:rPr lang="en-US" b="1" dirty="0">
                <a:solidFill>
                  <a:srgbClr val="660066"/>
                </a:solidFill>
              </a:rPr>
            </a:br>
            <a:endParaRPr lang="en-US" b="1" dirty="0">
              <a:solidFill>
                <a:srgbClr val="660066"/>
              </a:solidFill>
            </a:endParaRPr>
          </a:p>
        </p:txBody>
      </p:sp>
      <p:sp>
        <p:nvSpPr>
          <p:cNvPr id="3" name="Content Placeholder 2"/>
          <p:cNvSpPr>
            <a:spLocks noGrp="1"/>
          </p:cNvSpPr>
          <p:nvPr>
            <p:ph idx="1"/>
          </p:nvPr>
        </p:nvSpPr>
        <p:spPr>
          <a:xfrm>
            <a:off x="152400" y="2057401"/>
            <a:ext cx="8763000" cy="4724400"/>
          </a:xfrm>
        </p:spPr>
        <p:txBody>
          <a:bodyPr/>
          <a:lstStyle/>
          <a:p>
            <a:pPr marL="682625" indent="-457200"/>
            <a:r>
              <a:rPr lang="es-ES_tradnl" sz="2800" b="1" dirty="0"/>
              <a:t>Estado de ánimo depresivo casi todo el día, todos los días </a:t>
            </a:r>
            <a:endParaRPr lang="es-ES_tradnl" sz="2800" b="1" dirty="0" smtClean="0"/>
          </a:p>
          <a:p>
            <a:pPr marL="682625" indent="-457200"/>
            <a:r>
              <a:rPr lang="es-ES_tradnl" sz="2800" b="1" dirty="0"/>
              <a:t>Marcada disminución del interés o el placer en todas, o casi todas las actividades la mayor parte del día, casi cada día </a:t>
            </a:r>
            <a:endParaRPr lang="es-ES_tradnl" sz="2800" b="1" dirty="0" smtClean="0"/>
          </a:p>
          <a:p>
            <a:pPr marL="682625" indent="-457200"/>
            <a:r>
              <a:rPr lang="es-ES_tradnl" sz="2800" b="1" dirty="0"/>
              <a:t>Pérdida de peso significativa cuando no se está a dieta, o aumento significativo de peso </a:t>
            </a:r>
            <a:endParaRPr lang="es-ES_tradnl" sz="2800" b="1" dirty="0" smtClean="0"/>
          </a:p>
          <a:p>
            <a:pPr marL="682625" indent="-457200"/>
            <a:r>
              <a:rPr lang="es-ES_tradnl" sz="2800" b="1" dirty="0"/>
              <a:t>Disminución o aumento en el apetito casi cada </a:t>
            </a:r>
            <a:r>
              <a:rPr lang="es-ES_tradnl" sz="2800" b="1" dirty="0" smtClean="0"/>
              <a:t>día</a:t>
            </a:r>
          </a:p>
          <a:p>
            <a:pPr marL="682625" indent="-457200"/>
            <a:r>
              <a:rPr lang="es-ES_tradnl" sz="2800" dirty="0" smtClean="0"/>
              <a:t> </a:t>
            </a:r>
            <a:r>
              <a:rPr lang="es-ES_tradnl" sz="2800" b="1" dirty="0"/>
              <a:t>Insomnio o hipersomnia casi cada día </a:t>
            </a:r>
            <a:endParaRPr lang="es-ES_tradnl" sz="2800" b="1" dirty="0" smtClean="0"/>
          </a:p>
          <a:p>
            <a:pPr marL="682625" indent="-457200"/>
            <a:r>
              <a:rPr lang="es-ES_tradnl" sz="2800" b="1" dirty="0"/>
              <a:t>Agitación o retardo sicomotor casi cada día</a:t>
            </a:r>
            <a:endParaRPr lang="en-US" sz="2800" b="1" dirty="0"/>
          </a:p>
        </p:txBody>
      </p:sp>
    </p:spTree>
    <p:extLst>
      <p:ext uri="{BB962C8B-B14F-4D97-AF65-F5344CB8AC3E}">
        <p14:creationId xmlns:p14="http://schemas.microsoft.com/office/powerpoint/2010/main" val="29768173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1066800" y="533400"/>
            <a:ext cx="8242522" cy="1676400"/>
          </a:xfrm>
        </p:spPr>
        <p:txBody>
          <a:bodyPr/>
          <a:lstStyle/>
          <a:p>
            <a:r>
              <a:rPr lang="es-ES_tradnl" b="1" dirty="0">
                <a:solidFill>
                  <a:srgbClr val="7030A0"/>
                </a:solidFill>
              </a:rPr>
              <a:t>DEPRESIÓN </a:t>
            </a:r>
            <a:r>
              <a:rPr lang="es-ES_tradnl" b="1" dirty="0" smtClean="0">
                <a:solidFill>
                  <a:srgbClr val="7030A0"/>
                </a:solidFill>
              </a:rPr>
              <a:t>MAYOR</a:t>
            </a:r>
            <a:r>
              <a:rPr lang="en-US" dirty="0">
                <a:solidFill>
                  <a:srgbClr val="7030A0"/>
                </a:solidFill>
              </a:rPr>
              <a:t>:</a:t>
            </a:r>
            <a:r>
              <a:rPr lang="en-US" b="1" dirty="0">
                <a:solidFill>
                  <a:srgbClr val="660066"/>
                </a:solidFill>
              </a:rPr>
              <a:t/>
            </a:r>
            <a:br>
              <a:rPr lang="en-US" b="1" dirty="0">
                <a:solidFill>
                  <a:srgbClr val="660066"/>
                </a:solidFill>
              </a:rPr>
            </a:br>
            <a:endParaRPr lang="en-US" b="1" dirty="0">
              <a:solidFill>
                <a:srgbClr val="660066"/>
              </a:solidFill>
            </a:endParaRPr>
          </a:p>
        </p:txBody>
      </p:sp>
      <p:sp>
        <p:nvSpPr>
          <p:cNvPr id="4" name="Rectangle 3"/>
          <p:cNvSpPr/>
          <p:nvPr/>
        </p:nvSpPr>
        <p:spPr>
          <a:xfrm>
            <a:off x="838200" y="2388217"/>
            <a:ext cx="7620000" cy="3162789"/>
          </a:xfrm>
          <a:prstGeom prst="rect">
            <a:avLst/>
          </a:prstGeom>
        </p:spPr>
        <p:txBody>
          <a:bodyPr wrap="square">
            <a:spAutoFit/>
          </a:bodyPr>
          <a:lstStyle/>
          <a:p>
            <a:pPr marL="682625" lvl="0" indent="-457200">
              <a:lnSpc>
                <a:spcPct val="120000"/>
              </a:lnSpc>
              <a:buFont typeface="Arial"/>
              <a:buChar char="•"/>
            </a:pPr>
            <a:r>
              <a:rPr lang="es-ES_tradnl" sz="2400" b="1" dirty="0"/>
              <a:t>Fatiga o pérdida de energía casi cada </a:t>
            </a:r>
            <a:r>
              <a:rPr lang="es-ES_tradnl" sz="2400" b="1" dirty="0" smtClean="0"/>
              <a:t>día</a:t>
            </a:r>
          </a:p>
          <a:p>
            <a:pPr marL="682625" lvl="0" indent="-457200">
              <a:lnSpc>
                <a:spcPct val="120000"/>
              </a:lnSpc>
              <a:buFont typeface="Arial"/>
              <a:buChar char="•"/>
            </a:pPr>
            <a:r>
              <a:rPr lang="es-ES_tradnl" sz="2400" b="1" dirty="0" smtClean="0"/>
              <a:t> </a:t>
            </a:r>
            <a:r>
              <a:rPr lang="es-ES_tradnl" sz="2400" b="1" dirty="0"/>
              <a:t>Sentimientos de inutilidad o culpa excesiva o inapropiada casi cada día </a:t>
            </a:r>
            <a:endParaRPr lang="es-ES_tradnl" sz="2400" b="1" dirty="0" smtClean="0"/>
          </a:p>
          <a:p>
            <a:pPr marL="682625" lvl="0" indent="-457200">
              <a:lnSpc>
                <a:spcPct val="120000"/>
              </a:lnSpc>
              <a:buFont typeface="Arial"/>
              <a:buChar char="•"/>
            </a:pPr>
            <a:r>
              <a:rPr lang="es-ES_tradnl" sz="2400" b="1" dirty="0"/>
              <a:t>Disminución de la capacidad de pensar o concentrarse, o indecisión, casi cada </a:t>
            </a:r>
            <a:r>
              <a:rPr lang="es-ES_tradnl" sz="2400" b="1" dirty="0" smtClean="0"/>
              <a:t>día</a:t>
            </a:r>
          </a:p>
          <a:p>
            <a:pPr marL="682625" lvl="0" indent="-457200">
              <a:lnSpc>
                <a:spcPct val="120000"/>
              </a:lnSpc>
              <a:buFont typeface="Arial"/>
              <a:buChar char="•"/>
            </a:pPr>
            <a:r>
              <a:rPr lang="es-ES_tradnl" sz="2400" b="1" dirty="0" smtClean="0"/>
              <a:t> </a:t>
            </a:r>
            <a:r>
              <a:rPr lang="es-ES_tradnl" sz="2400" b="1" dirty="0"/>
              <a:t>Pensamiento recurrente sobre la </a:t>
            </a:r>
            <a:r>
              <a:rPr lang="es-ES_tradnl" sz="2400" b="1" dirty="0" smtClean="0"/>
              <a:t>muerte</a:t>
            </a:r>
          </a:p>
          <a:p>
            <a:pPr marL="682625" lvl="0" indent="-457200">
              <a:lnSpc>
                <a:spcPct val="120000"/>
              </a:lnSpc>
              <a:buFont typeface="Arial"/>
              <a:buChar char="•"/>
            </a:pPr>
            <a:r>
              <a:rPr lang="es-ES_tradnl" sz="2400" b="1" dirty="0" smtClean="0"/>
              <a:t> </a:t>
            </a:r>
            <a:r>
              <a:rPr lang="es-ES_tradnl" sz="2400" b="1" dirty="0"/>
              <a:t>Pensamientos o planes de suicidio</a:t>
            </a:r>
            <a:endParaRPr lang="en-US" sz="2400" b="1" dirty="0">
              <a:latin typeface="+mj-lt"/>
            </a:endParaRPr>
          </a:p>
        </p:txBody>
      </p:sp>
    </p:spTree>
    <p:extLst>
      <p:ext uri="{BB962C8B-B14F-4D97-AF65-F5344CB8AC3E}">
        <p14:creationId xmlns:p14="http://schemas.microsoft.com/office/powerpoint/2010/main" val="10193057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2133600" y="762000"/>
            <a:ext cx="6553200" cy="1143000"/>
          </a:xfrm>
        </p:spPr>
        <p:txBody>
          <a:bodyPr/>
          <a:lstStyle/>
          <a:p>
            <a:r>
              <a:rPr lang="en-US" b="1" dirty="0" err="1" smtClean="0">
                <a:solidFill>
                  <a:srgbClr val="660066"/>
                </a:solidFill>
              </a:rPr>
              <a:t>Debemos</a:t>
            </a:r>
            <a:r>
              <a:rPr lang="en-US" b="1" dirty="0" smtClean="0">
                <a:solidFill>
                  <a:srgbClr val="660066"/>
                </a:solidFill>
              </a:rPr>
              <a:t> </a:t>
            </a:r>
            <a:r>
              <a:rPr lang="en-US" b="1" dirty="0" err="1" smtClean="0">
                <a:solidFill>
                  <a:srgbClr val="660066"/>
                </a:solidFill>
              </a:rPr>
              <a:t>disipar</a:t>
            </a:r>
            <a:r>
              <a:rPr lang="en-US" b="1" dirty="0" smtClean="0">
                <a:solidFill>
                  <a:srgbClr val="660066"/>
                </a:solidFill>
              </a:rPr>
              <a:t> </a:t>
            </a:r>
            <a:r>
              <a:rPr lang="en-US" b="1" dirty="0" err="1" smtClean="0">
                <a:solidFill>
                  <a:srgbClr val="660066"/>
                </a:solidFill>
              </a:rPr>
              <a:t>esta</a:t>
            </a:r>
            <a:r>
              <a:rPr lang="en-US" b="1" dirty="0" smtClean="0">
                <a:solidFill>
                  <a:srgbClr val="660066"/>
                </a:solidFill>
              </a:rPr>
              <a:t> idea</a:t>
            </a:r>
            <a:endParaRPr lang="en-US" b="1" dirty="0">
              <a:solidFill>
                <a:srgbClr val="660066"/>
              </a:solidFill>
            </a:endParaRPr>
          </a:p>
        </p:txBody>
      </p:sp>
      <p:sp>
        <p:nvSpPr>
          <p:cNvPr id="3" name="Content Placeholder 2"/>
          <p:cNvSpPr>
            <a:spLocks noGrp="1"/>
          </p:cNvSpPr>
          <p:nvPr>
            <p:ph idx="1"/>
          </p:nvPr>
        </p:nvSpPr>
        <p:spPr>
          <a:xfrm>
            <a:off x="228600" y="2286000"/>
            <a:ext cx="5715000" cy="3916363"/>
          </a:xfrm>
        </p:spPr>
        <p:txBody>
          <a:bodyPr/>
          <a:lstStyle/>
          <a:p>
            <a:pPr marL="0" indent="0" fontAlgn="auto">
              <a:spcBef>
                <a:spcPts val="0"/>
              </a:spcBef>
              <a:spcAft>
                <a:spcPts val="0"/>
              </a:spcAft>
              <a:buNone/>
              <a:defRPr/>
            </a:pPr>
            <a:r>
              <a:rPr lang="es-ES_tradnl" b="1" dirty="0"/>
              <a:t>A veces los cristianos tienen temor de admitir que están luchando con una enfermedad mental. Necesitamos  trabajar  en el  problema mismo  y no gastar un momento  más sintiéndonos mal acerca de sentirnos  mal.</a:t>
            </a:r>
            <a:endParaRPr lang="en-US" b="1" dirty="0" smtClean="0"/>
          </a:p>
        </p:txBody>
      </p:sp>
      <p:pic>
        <p:nvPicPr>
          <p:cNvPr id="5" name="Picture 4"/>
          <p:cNvPicPr>
            <a:picLocks noChangeAspect="1"/>
          </p:cNvPicPr>
          <p:nvPr/>
        </p:nvPicPr>
        <p:blipFill>
          <a:blip r:embed="rId4" cstate="print"/>
          <a:stretch>
            <a:fillRect/>
          </a:stretch>
        </p:blipFill>
        <p:spPr>
          <a:xfrm>
            <a:off x="5334000" y="4038600"/>
            <a:ext cx="4020075" cy="28194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1905000" y="-304800"/>
            <a:ext cx="7239000" cy="2209800"/>
          </a:xfrm>
        </p:spPr>
        <p:txBody>
          <a:bodyPr/>
          <a:lstStyle/>
          <a:p>
            <a:r>
              <a:rPr lang="es-ES_tradnl" dirty="0"/>
              <a:t> </a:t>
            </a:r>
            <a:r>
              <a:rPr lang="en-US" dirty="0"/>
              <a:t/>
            </a:r>
            <a:br>
              <a:rPr lang="en-US" dirty="0"/>
            </a:br>
            <a:r>
              <a:rPr lang="es-ES_tradnl" b="1" dirty="0">
                <a:solidFill>
                  <a:srgbClr val="7030A0"/>
                </a:solidFill>
              </a:rPr>
              <a:t>TERAPIA COGNITIVA-CONDUCTUAL </a:t>
            </a:r>
            <a:endParaRPr lang="en-US" dirty="0">
              <a:solidFill>
                <a:srgbClr val="7030A0"/>
              </a:solidFill>
            </a:endParaRPr>
          </a:p>
        </p:txBody>
      </p:sp>
      <p:pic>
        <p:nvPicPr>
          <p:cNvPr id="5" name="Picture 4"/>
          <p:cNvPicPr>
            <a:picLocks noChangeAspect="1"/>
          </p:cNvPicPr>
          <p:nvPr/>
        </p:nvPicPr>
        <p:blipFill>
          <a:blip r:embed="rId4" cstate="print"/>
          <a:stretch>
            <a:fillRect/>
          </a:stretch>
        </p:blipFill>
        <p:spPr>
          <a:xfrm>
            <a:off x="5003393" y="3962400"/>
            <a:ext cx="4293007" cy="2865582"/>
          </a:xfrm>
          <a:prstGeom prst="rect">
            <a:avLst/>
          </a:prstGeom>
          <a:ln>
            <a:noFill/>
          </a:ln>
          <a:effectLst>
            <a:softEdge rad="112500"/>
          </a:effectLst>
        </p:spPr>
      </p:pic>
      <p:sp>
        <p:nvSpPr>
          <p:cNvPr id="3" name="Content Placeholder 2"/>
          <p:cNvSpPr>
            <a:spLocks noGrp="1"/>
          </p:cNvSpPr>
          <p:nvPr>
            <p:ph idx="1"/>
          </p:nvPr>
        </p:nvSpPr>
        <p:spPr>
          <a:xfrm>
            <a:off x="457200" y="2484437"/>
            <a:ext cx="5181600" cy="3687763"/>
          </a:xfrm>
        </p:spPr>
        <p:txBody>
          <a:bodyPr/>
          <a:lstStyle/>
          <a:p>
            <a:pPr>
              <a:buNone/>
            </a:pPr>
            <a:r>
              <a:rPr lang="es-ES_tradnl" sz="3600" dirty="0"/>
              <a:t>Jesús dijo, “Y conocerán la verdad, y la verdad los hará </a:t>
            </a:r>
            <a:r>
              <a:rPr lang="es-ES_tradnl" sz="3600" dirty="0" smtClean="0"/>
              <a:t>libres.” </a:t>
            </a:r>
          </a:p>
          <a:p>
            <a:pPr>
              <a:buNone/>
            </a:pPr>
            <a:r>
              <a:rPr lang="en-US" sz="3600" dirty="0" smtClean="0"/>
              <a:t>             Juan 8:32</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309323" cy="6858000"/>
          </a:xfrm>
          <a:prstGeom prst="rect">
            <a:avLst/>
          </a:prstGeom>
        </p:spPr>
      </p:pic>
      <p:sp>
        <p:nvSpPr>
          <p:cNvPr id="3" name="Content Placeholder 2"/>
          <p:cNvSpPr>
            <a:spLocks noGrp="1"/>
          </p:cNvSpPr>
          <p:nvPr>
            <p:ph idx="1"/>
          </p:nvPr>
        </p:nvSpPr>
        <p:spPr>
          <a:xfrm>
            <a:off x="533400" y="2255837"/>
            <a:ext cx="8229600" cy="4144963"/>
          </a:xfrm>
        </p:spPr>
        <p:txBody>
          <a:bodyPr/>
          <a:lstStyle/>
          <a:p>
            <a:r>
              <a:rPr lang="es-ES_tradnl" sz="2800" dirty="0"/>
              <a:t>“Debemos sentir siempre el poder ennoblecedor de los pensamientos puros. La única seguridad para el alma consiste en pensar bien, pues acerca del hombre se nos dice: “Cuál es su pensamiento en su alma, tal es él</a:t>
            </a:r>
            <a:r>
              <a:rPr lang="es-ES_tradnl" sz="2800" dirty="0" smtClean="0"/>
              <a:t>”</a:t>
            </a:r>
            <a:r>
              <a:rPr lang="es-ES" sz="2800" dirty="0" smtClean="0"/>
              <a:t>-</a:t>
            </a:r>
            <a:r>
              <a:rPr lang="es-ES_tradnl" sz="2800" dirty="0" smtClean="0"/>
              <a:t> </a:t>
            </a:r>
            <a:r>
              <a:rPr lang="es-ES_tradnl" sz="2800" dirty="0"/>
              <a:t>Proverbios 23:7. El poder del dominio propio se acrecienta con el ejercicio. Lo que al principio parece difícil, se vuelve fácil con la práctica, hasta que los buenos pensamientos y acciones llegan a ser habituales</a:t>
            </a:r>
            <a:r>
              <a:rPr lang="es-ES_tradnl" sz="2800" dirty="0" smtClean="0"/>
              <a:t>”. </a:t>
            </a:r>
          </a:p>
          <a:p>
            <a:pPr marL="0" indent="0">
              <a:buNone/>
            </a:pPr>
            <a:r>
              <a:rPr lang="es-ES_tradnl" sz="2800" dirty="0"/>
              <a:t> </a:t>
            </a:r>
            <a:r>
              <a:rPr lang="es-ES_tradnl" sz="2800" dirty="0" smtClean="0"/>
              <a:t>                    (</a:t>
            </a:r>
            <a:r>
              <a:rPr lang="es-ES_tradnl" sz="2800" i="1" dirty="0"/>
              <a:t>Ministerio de Curación</a:t>
            </a:r>
            <a:r>
              <a:rPr lang="es-ES_tradnl" sz="2800" dirty="0"/>
              <a:t>, p. 392).</a:t>
            </a:r>
            <a:endParaRPr lang="en-US" sz="2800" dirty="0"/>
          </a:p>
          <a:p>
            <a:pPr marL="0" indent="0">
              <a:buNone/>
            </a:pPr>
            <a:r>
              <a:rPr lang="es-ES_tradnl" sz="2800" dirty="0"/>
              <a:t> </a:t>
            </a:r>
            <a:endParaRPr lang="en-US" sz="2800" dirty="0"/>
          </a:p>
        </p:txBody>
      </p:sp>
      <p:sp>
        <p:nvSpPr>
          <p:cNvPr id="5" name="Title 4"/>
          <p:cNvSpPr>
            <a:spLocks noGrp="1"/>
          </p:cNvSpPr>
          <p:nvPr>
            <p:ph type="title"/>
          </p:nvPr>
        </p:nvSpPr>
        <p:spPr>
          <a:xfrm>
            <a:off x="2590800" y="-685800"/>
            <a:ext cx="6096000" cy="2971800"/>
          </a:xfrm>
        </p:spPr>
        <p:txBody>
          <a:bodyPr/>
          <a:lstStyle/>
          <a:p>
            <a:r>
              <a:rPr lang="es-ES_tradnl" sz="3600" b="1" dirty="0">
                <a:solidFill>
                  <a:srgbClr val="7030A0"/>
                </a:solidFill>
              </a:rPr>
              <a:t>ELENA G. WHITE ENTENDIÓ EL PODER DEL PENSAMIENTO</a:t>
            </a:r>
            <a:endParaRPr lang="en-US" sz="3600" dirty="0">
              <a:solidFill>
                <a:srgbClr val="7030A0"/>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4896</TotalTime>
  <Words>2762</Words>
  <Application>Microsoft Macintosh PowerPoint</Application>
  <PresentationFormat>Presentación en pantalla (4:3)</PresentationFormat>
  <Paragraphs>263</Paragraphs>
  <Slides>26</Slides>
  <Notes>26</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Office Theme</vt:lpstr>
      <vt:lpstr>Presentación de PowerPoint</vt:lpstr>
      <vt:lpstr>Esperanza más allá de la  Depresión  </vt:lpstr>
      <vt:lpstr>Presentación de PowerPoint</vt:lpstr>
      <vt:lpstr>Presentación de PowerPoint</vt:lpstr>
      <vt:lpstr> Depresión Mayor:  </vt:lpstr>
      <vt:lpstr>DEPRESIÓN MAYOR: </vt:lpstr>
      <vt:lpstr>Debemos disipar esta idea</vt:lpstr>
      <vt:lpstr>  TERAPIA COGNITIVA-CONDUCTUAL </vt:lpstr>
      <vt:lpstr>ELENA G. WHITE ENTENDIÓ EL PODER DEL PENSAMIENTO</vt:lpstr>
      <vt:lpstr>Presentación de PowerPoint</vt:lpstr>
      <vt:lpstr>¡AMA ESE LÓBULO  FRONTAL!  </vt:lpstr>
      <vt:lpstr>¡AMA ESE LÓBULO  FRONTAL!  </vt:lpstr>
      <vt:lpstr>¡AMA ESE LÓBULO  FRONTAL! </vt:lpstr>
      <vt:lpstr>El estado de ánimo y las sustancias químicas del cerebro </vt:lpstr>
      <vt:lpstr>  LA CONEXION  PENSAMIENTO-SENTIMIENTO</vt:lpstr>
      <vt:lpstr>  LA CONEXION  PENSAMIENTO-SENTIMIENTO</vt:lpstr>
      <vt:lpstr>Los pensamientos negativos y las falsas creencias</vt:lpstr>
      <vt:lpstr>IDENTIFICA, ARGUYE Y REEMPLAZA</vt:lpstr>
      <vt:lpstr>IDENTIFICA, ARGUYE Y REEMPLAZA</vt:lpstr>
      <vt:lpstr>IDENTIFICA, ARGUYE Y REEMPLAZA</vt:lpstr>
      <vt:lpstr>IDENTIFICA, ARGUYE Y REEMPLAZA</vt:lpstr>
      <vt:lpstr>PREGUNTAS DE DISCUSIÓN</vt:lpstr>
      <vt:lpstr>Presentación de PowerPoint</vt:lpstr>
      <vt:lpstr>Presentación de PowerPoint</vt:lpstr>
      <vt:lpstr>Presentación de PowerPoint</vt:lpstr>
      <vt:lpstr>Oración</vt:lpstr>
    </vt:vector>
  </TitlesOfParts>
  <Company>General Conference of Seventh-day Adventists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dc:title>
  <dc:creator>KujawaC</dc:creator>
  <cp:lastModifiedBy>Milder Cordoba de Palacio</cp:lastModifiedBy>
  <cp:revision>88</cp:revision>
  <dcterms:created xsi:type="dcterms:W3CDTF">2013-10-10T13:17:38Z</dcterms:created>
  <dcterms:modified xsi:type="dcterms:W3CDTF">2016-04-29T17:14:28Z</dcterms:modified>
</cp:coreProperties>
</file>