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0" r:id="rId2"/>
    <p:sldId id="256" r:id="rId3"/>
    <p:sldId id="279" r:id="rId4"/>
    <p:sldId id="257" r:id="rId5"/>
    <p:sldId id="264" r:id="rId6"/>
    <p:sldId id="258" r:id="rId7"/>
    <p:sldId id="259" r:id="rId8"/>
    <p:sldId id="283" r:id="rId9"/>
    <p:sldId id="263" r:id="rId10"/>
    <p:sldId id="285" r:id="rId11"/>
    <p:sldId id="286" r:id="rId12"/>
    <p:sldId id="265" r:id="rId13"/>
    <p:sldId id="262" r:id="rId14"/>
    <p:sldId id="266" r:id="rId15"/>
    <p:sldId id="267" r:id="rId16"/>
    <p:sldId id="268" r:id="rId17"/>
    <p:sldId id="270" r:id="rId18"/>
    <p:sldId id="271" r:id="rId19"/>
    <p:sldId id="26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8A33177-0D27-4EB9-A6E1-76D5513B3675}">
          <p14:sldIdLst>
            <p14:sldId id="260"/>
            <p14:sldId id="256"/>
            <p14:sldId id="279"/>
            <p14:sldId id="257"/>
            <p14:sldId id="264"/>
            <p14:sldId id="258"/>
            <p14:sldId id="259"/>
            <p14:sldId id="283"/>
          </p14:sldIdLst>
        </p14:section>
        <p14:section name="Sección sin título" id="{7D843B6A-D1FC-421D-9771-258EA86854EB}">
          <p14:sldIdLst>
            <p14:sldId id="263"/>
            <p14:sldId id="285"/>
            <p14:sldId id="286"/>
            <p14:sldId id="265"/>
            <p14:sldId id="262"/>
            <p14:sldId id="266"/>
            <p14:sldId id="267"/>
            <p14:sldId id="268"/>
            <p14:sldId id="270"/>
            <p14:sldId id="271"/>
            <p14:sldId id="269"/>
            <p14:sldId id="272"/>
            <p14:sldId id="273"/>
            <p14:sldId id="274"/>
            <p14:sldId id="275"/>
            <p14:sldId id="276"/>
            <p14:sldId id="277"/>
            <p14:sldId id="278"/>
            <p14:sldId id="281"/>
            <p14:sldId id="28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3594" autoAdjust="0"/>
  </p:normalViewPr>
  <p:slideViewPr>
    <p:cSldViewPr>
      <p:cViewPr>
        <p:scale>
          <a:sx n="75" d="100"/>
          <a:sy n="75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0BBBC-A697-43F9-AC04-3858377F9BDC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65D2D-D9D3-4A6B-8034-7833666B793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5198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5D2D-D9D3-4A6B-8034-7833666B7935}" type="slidenum">
              <a:rPr lang="es-VE" smtClean="0"/>
              <a:t>21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0461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919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1078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9750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4399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0415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0059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3396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804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0289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7691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0109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3221-9AB1-4FF0-9639-E27A4A5208F2}" type="datetimeFigureOut">
              <a:rPr lang="es-VE" smtClean="0"/>
              <a:t>29/10/2016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4072-BF8E-4600-A7FA-CA637EF38E8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5623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es-VE" dirty="0" smtClean="0"/>
              <a:t>Basado en el libro </a:t>
            </a:r>
            <a:br>
              <a:rPr lang="es-VE" dirty="0" smtClean="0"/>
            </a:br>
            <a:r>
              <a:rPr lang="es-VE" dirty="0" smtClean="0"/>
              <a:t>«Enséñales a Amar»</a:t>
            </a:r>
            <a:br>
              <a:rPr lang="es-VE" dirty="0" smtClean="0"/>
            </a:br>
            <a:r>
              <a:rPr lang="es-VE" dirty="0" smtClean="0"/>
              <a:t>Autor:  </a:t>
            </a:r>
            <a:r>
              <a:rPr lang="es-VE" dirty="0" err="1" smtClean="0"/>
              <a:t>Donna</a:t>
            </a:r>
            <a:r>
              <a:rPr lang="es-VE" dirty="0" smtClean="0"/>
              <a:t>  </a:t>
            </a:r>
            <a:r>
              <a:rPr lang="es-VE" dirty="0" err="1" smtClean="0"/>
              <a:t>Habenicht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96595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7" y="0"/>
            <a:ext cx="9146463" cy="645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440160"/>
          </a:xfrm>
        </p:spPr>
        <p:txBody>
          <a:bodyPr/>
          <a:lstStyle/>
          <a:p>
            <a:r>
              <a:rPr lang="es-VE" b="1" dirty="0" smtClean="0">
                <a:solidFill>
                  <a:srgbClr val="FF0000"/>
                </a:solidFill>
              </a:rPr>
              <a:t>HOY ES EL PRIMER DIA DEL RESTO DE MI VIDA.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3" name="2 Estrella de 5 puntas"/>
          <p:cNvSpPr/>
          <p:nvPr/>
        </p:nvSpPr>
        <p:spPr>
          <a:xfrm>
            <a:off x="467544" y="476672"/>
            <a:ext cx="1069268" cy="1058416"/>
          </a:xfrm>
          <a:prstGeom prst="star5">
            <a:avLst>
              <a:gd name="adj" fmla="val 1367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6669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3890" y="404664"/>
            <a:ext cx="3744416" cy="1008112"/>
          </a:xfrm>
        </p:spPr>
        <p:txBody>
          <a:bodyPr>
            <a:normAutofit fontScale="90000"/>
          </a:bodyPr>
          <a:lstStyle/>
          <a:p>
            <a:r>
              <a:rPr lang="es-VE" dirty="0" smtClean="0"/>
              <a:t>                                          </a:t>
            </a:r>
            <a:r>
              <a:rPr lang="es-VE" sz="5400" b="1" dirty="0" smtClean="0"/>
              <a:t>CONFIANZA</a:t>
            </a:r>
            <a:endParaRPr lang="es-VE" sz="5400" b="1" dirty="0"/>
          </a:p>
        </p:txBody>
      </p:sp>
      <p:pic>
        <p:nvPicPr>
          <p:cNvPr id="4098" name="Picture 2" descr="C:\Users\Julio Palacio\Pictures\mama y niñ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52"/>
            <a:ext cx="4795664" cy="41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strella de 5 puntas"/>
          <p:cNvSpPr/>
          <p:nvPr/>
        </p:nvSpPr>
        <p:spPr>
          <a:xfrm>
            <a:off x="8351912" y="116632"/>
            <a:ext cx="792088" cy="864096"/>
          </a:xfrm>
          <a:prstGeom prst="star5">
            <a:avLst>
              <a:gd name="adj" fmla="val 1532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100" name="Picture 4" descr="C:\Users\Julio Palacio\Pictures\manejando\manejando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9745"/>
            <a:ext cx="4795664" cy="289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65" y="2048896"/>
            <a:ext cx="4300866" cy="895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6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140968"/>
            <a:ext cx="8136904" cy="288032"/>
          </a:xfrm>
        </p:spPr>
        <p:txBody>
          <a:bodyPr>
            <a:normAutofit fontScale="90000"/>
          </a:bodyPr>
          <a:lstStyle/>
          <a:p>
            <a:pPr algn="l"/>
            <a:r>
              <a:rPr lang="es-VE" b="1" dirty="0" smtClean="0">
                <a:latin typeface="Bodoni MT" pitchFamily="18" charset="0"/>
              </a:rPr>
              <a:t>                     CONFIANZA</a:t>
            </a:r>
            <a:r>
              <a:rPr lang="es-VE" dirty="0" smtClean="0">
                <a:latin typeface="Bodoni MT" pitchFamily="18" charset="0"/>
              </a:rPr>
              <a:t/>
            </a:r>
            <a:br>
              <a:rPr lang="es-VE" dirty="0" smtClean="0">
                <a:latin typeface="Bodoni MT" pitchFamily="18" charset="0"/>
              </a:rPr>
            </a:br>
            <a:r>
              <a:rPr lang="es-VE" dirty="0" smtClean="0"/>
              <a:t>Lección fundamental de la primera          </a:t>
            </a:r>
            <a:br>
              <a:rPr lang="es-VE" dirty="0" smtClean="0"/>
            </a:br>
            <a:r>
              <a:rPr lang="es-VE" dirty="0"/>
              <a:t> </a:t>
            </a:r>
            <a:r>
              <a:rPr lang="es-VE" dirty="0" smtClean="0"/>
              <a:t>                           infancia</a:t>
            </a:r>
            <a:r>
              <a:rPr lang="es-VE" sz="4000" dirty="0" smtClean="0">
                <a:latin typeface="Bodoni MT" pitchFamily="18" charset="0"/>
              </a:rPr>
              <a:t>.</a:t>
            </a:r>
            <a:r>
              <a:rPr lang="es-VE" sz="4000" dirty="0" smtClean="0"/>
              <a:t/>
            </a:r>
            <a:br>
              <a:rPr lang="es-VE" sz="4000" dirty="0" smtClean="0"/>
            </a:br>
            <a:r>
              <a:rPr lang="es-VE" sz="4000" dirty="0" smtClean="0"/>
              <a:t>1.  Dile siempre a tu niño(a) la verdad.</a:t>
            </a:r>
            <a:br>
              <a:rPr lang="es-VE" sz="4000" dirty="0" smtClean="0"/>
            </a:br>
            <a:r>
              <a:rPr lang="es-VE" sz="4000" dirty="0" smtClean="0"/>
              <a:t>2. Cumple tus promesas.</a:t>
            </a:r>
            <a:br>
              <a:rPr lang="es-VE" sz="4000" dirty="0" smtClean="0"/>
            </a:br>
            <a:r>
              <a:rPr lang="es-VE" sz="4000" dirty="0" smtClean="0"/>
              <a:t>3.  Se consecuente con lo que dices que </a:t>
            </a:r>
            <a:br>
              <a:rPr lang="es-VE" sz="4000" dirty="0" smtClean="0"/>
            </a:br>
            <a:r>
              <a:rPr lang="es-VE" sz="4000" dirty="0"/>
              <a:t> </a:t>
            </a:r>
            <a:r>
              <a:rPr lang="es-VE" sz="4000" dirty="0" smtClean="0"/>
              <a:t>    harás.</a:t>
            </a:r>
            <a:br>
              <a:rPr lang="es-VE" sz="4000" dirty="0" smtClean="0"/>
            </a:br>
            <a:r>
              <a:rPr lang="es-VE" sz="4000" dirty="0" smtClean="0"/>
              <a:t>4.  Demuestra a tu niño un alto nivel de      </a:t>
            </a:r>
            <a:br>
              <a:rPr lang="es-VE" sz="4000" dirty="0" smtClean="0"/>
            </a:br>
            <a:r>
              <a:rPr lang="es-VE" sz="4000" dirty="0"/>
              <a:t> </a:t>
            </a:r>
            <a:r>
              <a:rPr lang="es-VE" sz="4000" dirty="0" smtClean="0"/>
              <a:t>     apoyo.</a:t>
            </a:r>
            <a:br>
              <a:rPr lang="es-VE" sz="4000" dirty="0" smtClean="0"/>
            </a:br>
            <a:r>
              <a:rPr lang="es-VE" sz="4000" dirty="0" smtClean="0"/>
              <a:t>5.  Comunícale a tu hijo  que confías en él.</a:t>
            </a:r>
            <a:br>
              <a:rPr lang="es-VE" sz="4000" dirty="0" smtClean="0"/>
            </a:br>
            <a:r>
              <a:rPr lang="es-VE" sz="4000" dirty="0" smtClean="0"/>
              <a:t>6.  Enséñale a tu hijo cuando no creer</a:t>
            </a:r>
            <a:endParaRPr lang="es-VE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2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7936" y="-963488"/>
            <a:ext cx="8579296" cy="6192688"/>
          </a:xfrm>
        </p:spPr>
        <p:txBody>
          <a:bodyPr/>
          <a:lstStyle/>
          <a:p>
            <a:r>
              <a:rPr lang="es-VE" dirty="0" smtClean="0"/>
              <a:t>«Amo a Jehová, pues ha oído mi voz y mis súplicas; porque ha inclinado a mí su oído; por tanto, le invocaré en todos mis días»  </a:t>
            </a:r>
            <a:r>
              <a:rPr lang="es-VE" sz="2400" dirty="0" smtClean="0"/>
              <a:t>Salmo 116: 1,2 </a:t>
            </a:r>
            <a:endParaRPr lang="es-VE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02433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45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2754"/>
          </a:xfrm>
        </p:spPr>
        <p:txBody>
          <a:bodyPr/>
          <a:lstStyle/>
          <a:p>
            <a:r>
              <a:rPr lang="es-VE" dirty="0" smtClean="0"/>
              <a:t>DISCIPLINA</a:t>
            </a:r>
            <a:br>
              <a:rPr lang="es-VE" dirty="0" smtClean="0"/>
            </a:br>
            <a:r>
              <a:rPr lang="es-VE" dirty="0" smtClean="0"/>
              <a:t>La </a:t>
            </a:r>
            <a:r>
              <a:rPr lang="es-VE" b="1" dirty="0" smtClean="0">
                <a:solidFill>
                  <a:srgbClr val="FF0000"/>
                </a:solidFill>
              </a:rPr>
              <a:t>OBEDIENCIA</a:t>
            </a:r>
            <a:r>
              <a:rPr lang="es-VE" dirty="0" smtClean="0"/>
              <a:t> es nuestra muestra de amor.</a:t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>Control y Apoyo 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61438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2181"/>
            <a:ext cx="9384853" cy="692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97351"/>
          </a:xfrm>
        </p:spPr>
        <p:txBody>
          <a:bodyPr>
            <a:normAutofit/>
          </a:bodyPr>
          <a:lstStyle/>
          <a:p>
            <a:r>
              <a:rPr lang="es-VE" sz="4800" b="1" dirty="0" smtClean="0"/>
              <a:t>«Y en esto sabemos que le conocemos, si guardamos sus mandamientos…El que dice que permanece en él, debe andar como él anduvo»  </a:t>
            </a:r>
            <a:r>
              <a:rPr lang="es-VE" sz="3200" b="1" dirty="0" smtClean="0"/>
              <a:t>1Juan 2:2-6</a:t>
            </a:r>
            <a:endParaRPr lang="es-VE" sz="3200" b="1" dirty="0"/>
          </a:p>
        </p:txBody>
      </p:sp>
    </p:spTree>
    <p:extLst>
      <p:ext uri="{BB962C8B-B14F-4D97-AF65-F5344CB8AC3E}">
        <p14:creationId xmlns:p14="http://schemas.microsoft.com/office/powerpoint/2010/main" val="281007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/>
          <a:lstStyle/>
          <a:p>
            <a:r>
              <a:rPr lang="es-VE" dirty="0" smtClean="0"/>
              <a:t>UN CRECIMIENTO COMO EL DE JESÚS</a:t>
            </a:r>
            <a:br>
              <a:rPr lang="es-VE" dirty="0" smtClean="0"/>
            </a:br>
            <a:endParaRPr lang="es-V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3407544" cy="389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8740"/>
            <a:ext cx="2942952" cy="36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07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es-VE" dirty="0" smtClean="0"/>
              <a:t>María…tenia la responsabilidad de alimentar su desarrollo espiritual; </a:t>
            </a:r>
            <a:r>
              <a:rPr lang="es-VE" b="1" dirty="0" smtClean="0">
                <a:solidFill>
                  <a:srgbClr val="FF0000"/>
                </a:solidFill>
              </a:rPr>
              <a:t>adaptaba</a:t>
            </a:r>
            <a:r>
              <a:rPr lang="es-VE" dirty="0" smtClean="0"/>
              <a:t> sus lecciones a su mente de acuerdo a las etapas de su desarrollo.</a:t>
            </a:r>
            <a:br>
              <a:rPr lang="es-VE" dirty="0" smtClean="0"/>
            </a:br>
            <a:r>
              <a:rPr lang="es-VE" dirty="0" smtClean="0"/>
              <a:t>Cada niño se acerca a Dios de una manera </a:t>
            </a:r>
            <a:r>
              <a:rPr lang="es-VE" b="1" dirty="0" smtClean="0">
                <a:solidFill>
                  <a:srgbClr val="FF0000"/>
                </a:solidFill>
              </a:rPr>
              <a:t>diferente.  </a:t>
            </a:r>
            <a:r>
              <a:rPr lang="es-VE" dirty="0" smtClean="0"/>
              <a:t/>
            </a:r>
            <a:br>
              <a:rPr lang="es-VE" dirty="0" smtClean="0"/>
            </a:br>
            <a:r>
              <a:rPr lang="es-VE" dirty="0" smtClean="0"/>
              <a:t>                 El crecimiento  espiritual de cada niño es </a:t>
            </a:r>
            <a:r>
              <a:rPr lang="es-VE" b="1" dirty="0" smtClean="0">
                <a:solidFill>
                  <a:srgbClr val="FF0000"/>
                </a:solidFill>
              </a:rPr>
              <a:t>único</a:t>
            </a:r>
            <a:r>
              <a:rPr lang="es-VE" dirty="0" smtClean="0"/>
              <a:t>.</a:t>
            </a:r>
            <a:br>
              <a:rPr lang="es-VE" dirty="0" smtClean="0"/>
            </a:br>
            <a:endParaRPr lang="es-V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2555776" cy="287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530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896" cy="683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21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r>
              <a:rPr lang="es-VE" dirty="0" smtClean="0"/>
              <a:t>«Y Jesús crecía en sabiduría y en estatura, y en gracia para con Dios y los hombres»  </a:t>
            </a:r>
            <a:r>
              <a:rPr lang="es-VE" sz="2400" dirty="0" smtClean="0"/>
              <a:t>Lucas 2:52</a:t>
            </a:r>
            <a:endParaRPr lang="es-V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4" y="3764757"/>
            <a:ext cx="3131840" cy="313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27585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7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620689"/>
            <a:ext cx="8496944" cy="5184576"/>
          </a:xfrm>
        </p:spPr>
        <p:txBody>
          <a:bodyPr>
            <a:normAutofit/>
          </a:bodyPr>
          <a:lstStyle/>
          <a:p>
            <a:r>
              <a:rPr lang="es-VE" sz="8800" dirty="0" smtClean="0">
                <a:solidFill>
                  <a:srgbClr val="FF0000"/>
                </a:solidFill>
                <a:latin typeface="Berlin Sans FB" pitchFamily="34" charset="0"/>
              </a:rPr>
              <a:t>«Como ayudar  al niño a crecer espiritualmente»</a:t>
            </a:r>
            <a:endParaRPr lang="es-VE" sz="8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62133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69454"/>
          </a:xfrm>
        </p:spPr>
        <p:txBody>
          <a:bodyPr/>
          <a:lstStyle/>
          <a:p>
            <a:r>
              <a:rPr lang="es-VE" b="1" dirty="0" smtClean="0"/>
              <a:t>LA ESPIRITUALIDAD DURANTE LA NIÑEZ TEMPRANA.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2355374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80" y="22448"/>
            <a:ext cx="9225979" cy="901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es-VE" b="1" dirty="0" smtClean="0"/>
              <a:t>« De cierto os digo, que el que no reciba el reino de Dios como un niño, </a:t>
            </a:r>
            <a:r>
              <a:rPr lang="es-VE" b="1" dirty="0"/>
              <a:t>n</a:t>
            </a:r>
            <a:r>
              <a:rPr lang="es-VE" b="1" dirty="0" smtClean="0"/>
              <a:t>o entrará en él» </a:t>
            </a:r>
            <a:br>
              <a:rPr lang="es-VE" b="1" dirty="0" smtClean="0"/>
            </a:br>
            <a:r>
              <a:rPr lang="es-VE" b="1" dirty="0" smtClean="0"/>
              <a:t> </a:t>
            </a:r>
            <a:r>
              <a:rPr lang="es-VE" sz="2400" b="1" dirty="0" smtClean="0"/>
              <a:t>Marcos 10:15</a:t>
            </a:r>
            <a:endParaRPr lang="es-VE" sz="2400" b="1" dirty="0"/>
          </a:p>
        </p:txBody>
      </p:sp>
    </p:spTree>
    <p:extLst>
      <p:ext uri="{BB962C8B-B14F-4D97-AF65-F5344CB8AC3E}">
        <p14:creationId xmlns:p14="http://schemas.microsoft.com/office/powerpoint/2010/main" val="3976956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816"/>
            <a:ext cx="3995936" cy="437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2394" y="188640"/>
            <a:ext cx="8229600" cy="6192688"/>
          </a:xfrm>
        </p:spPr>
        <p:txBody>
          <a:bodyPr/>
          <a:lstStyle/>
          <a:p>
            <a:r>
              <a:rPr lang="es-VE" dirty="0" smtClean="0"/>
              <a:t>«Llevad vuestros hijos  en oración a Jesús, pues él hizo posible que    </a:t>
            </a:r>
            <a:br>
              <a:rPr lang="es-VE" dirty="0" smtClean="0"/>
            </a:br>
            <a:r>
              <a:rPr lang="es-VE" dirty="0"/>
              <a:t> </a:t>
            </a:r>
            <a:r>
              <a:rPr lang="es-VE" dirty="0" smtClean="0"/>
              <a:t>                 ellos aprendan la religión     </a:t>
            </a:r>
            <a:br>
              <a:rPr lang="es-VE" dirty="0" smtClean="0"/>
            </a:br>
            <a:r>
              <a:rPr lang="es-VE" dirty="0"/>
              <a:t> </a:t>
            </a:r>
            <a:r>
              <a:rPr lang="es-VE" dirty="0" smtClean="0"/>
              <a:t>           mientras aprenden a   </a:t>
            </a:r>
            <a:br>
              <a:rPr lang="es-VE" dirty="0" smtClean="0"/>
            </a:br>
            <a:r>
              <a:rPr lang="es-VE" dirty="0"/>
              <a:t> </a:t>
            </a:r>
            <a:r>
              <a:rPr lang="es-VE" dirty="0" smtClean="0"/>
              <a:t>                  formular las palabras del idioma».  </a:t>
            </a:r>
            <a:br>
              <a:rPr lang="es-VE" dirty="0" smtClean="0"/>
            </a:br>
            <a:r>
              <a:rPr lang="es-VE" dirty="0" smtClean="0"/>
              <a:t>              </a:t>
            </a:r>
            <a:r>
              <a:rPr lang="es-VE" sz="2400" dirty="0" smtClean="0"/>
              <a:t>El Hogar Adventista, pág. 289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2323702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r>
              <a:rPr lang="es-VE" dirty="0" smtClean="0"/>
              <a:t>PATRONES DE VIDA</a:t>
            </a:r>
            <a:br>
              <a:rPr lang="es-VE" dirty="0" smtClean="0"/>
            </a:br>
            <a:r>
              <a:rPr lang="es-VE" sz="7200" b="1" dirty="0" smtClean="0">
                <a:solidFill>
                  <a:srgbClr val="FF0000"/>
                </a:solidFill>
              </a:rPr>
              <a:t>HÁBITOS</a:t>
            </a:r>
            <a:endParaRPr lang="es-VE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49" y="3212976"/>
            <a:ext cx="4305267" cy="30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Resultado de imagen de NIÑOS SENTADOS EN LA M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212976"/>
            <a:ext cx="44767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55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22448"/>
            <a:ext cx="8229600" cy="5554823"/>
          </a:xfrm>
        </p:spPr>
        <p:txBody>
          <a:bodyPr>
            <a:normAutofit/>
          </a:bodyPr>
          <a:lstStyle/>
          <a:p>
            <a:r>
              <a:rPr lang="es-VE" dirty="0" smtClean="0"/>
              <a:t>SENTIMIENTOS Y ACTITUDES</a:t>
            </a:r>
            <a:br>
              <a:rPr lang="es-VE" dirty="0" smtClean="0"/>
            </a:br>
            <a:r>
              <a:rPr lang="es-VE" dirty="0" smtClean="0"/>
              <a:t>              Experimentan la vida a través de las emociones.</a:t>
            </a:r>
            <a:br>
              <a:rPr lang="es-VE" dirty="0" smtClean="0"/>
            </a:br>
            <a:r>
              <a:rPr lang="es-VE" dirty="0" smtClean="0"/>
              <a:t>      Se desarrolla en forma de actitudes.</a:t>
            </a:r>
            <a:br>
              <a:rPr lang="es-VE" dirty="0" smtClean="0"/>
            </a:br>
            <a:r>
              <a:rPr lang="es-VE" dirty="0" smtClean="0"/>
              <a:t>          Aprenden la religión por lo que ven en la </a:t>
            </a:r>
            <a:r>
              <a:rPr lang="es-VE" dirty="0" smtClean="0">
                <a:solidFill>
                  <a:srgbClr val="FF0000"/>
                </a:solidFill>
              </a:rPr>
              <a:t>casa</a:t>
            </a:r>
            <a:r>
              <a:rPr lang="es-VE" dirty="0" smtClean="0"/>
              <a:t> y en la </a:t>
            </a:r>
            <a:r>
              <a:rPr lang="es-VE" dirty="0" smtClean="0">
                <a:solidFill>
                  <a:srgbClr val="FF0000"/>
                </a:solidFill>
              </a:rPr>
              <a:t>iglesia</a:t>
            </a:r>
            <a:r>
              <a:rPr lang="es-VE" dirty="0" smtClean="0"/>
              <a:t>.</a:t>
            </a:r>
            <a:endParaRPr lang="es-VE" dirty="0"/>
          </a:p>
        </p:txBody>
      </p:sp>
      <p:sp>
        <p:nvSpPr>
          <p:cNvPr id="3" name="2 Estrella de 5 puntas"/>
          <p:cNvSpPr/>
          <p:nvPr/>
        </p:nvSpPr>
        <p:spPr>
          <a:xfrm>
            <a:off x="899592" y="1340768"/>
            <a:ext cx="657738" cy="648072"/>
          </a:xfrm>
          <a:prstGeom prst="star5">
            <a:avLst>
              <a:gd name="adj" fmla="val 2304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3 Estrella de 5 puntas"/>
          <p:cNvSpPr/>
          <p:nvPr/>
        </p:nvSpPr>
        <p:spPr>
          <a:xfrm>
            <a:off x="1009022" y="2602508"/>
            <a:ext cx="548308" cy="6104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Estrella de 5 puntas"/>
          <p:cNvSpPr/>
          <p:nvPr/>
        </p:nvSpPr>
        <p:spPr>
          <a:xfrm flipH="1">
            <a:off x="1032968" y="3933056"/>
            <a:ext cx="648073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6437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3" cy="738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664" y="764704"/>
            <a:ext cx="8363768" cy="4306490"/>
          </a:xfrm>
        </p:spPr>
        <p:txBody>
          <a:bodyPr>
            <a:normAutofit/>
          </a:bodyPr>
          <a:lstStyle/>
          <a:p>
            <a:r>
              <a:rPr lang="es-VE" dirty="0" smtClean="0"/>
              <a:t>El culto familiar</a:t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>        La escuela Sabática.</a:t>
            </a:r>
            <a:br>
              <a:rPr lang="es-VE" dirty="0" smtClean="0"/>
            </a:br>
            <a:r>
              <a:rPr lang="es-VE" dirty="0" smtClean="0"/>
              <a:t>          </a:t>
            </a:r>
            <a:br>
              <a:rPr lang="es-VE" dirty="0" smtClean="0"/>
            </a:br>
            <a:r>
              <a:rPr lang="es-VE" dirty="0" smtClean="0"/>
              <a:t>             Sensibilidad, leen el lenguaje corporal.</a:t>
            </a:r>
            <a:endParaRPr lang="es-VE" dirty="0"/>
          </a:p>
        </p:txBody>
      </p:sp>
      <p:sp>
        <p:nvSpPr>
          <p:cNvPr id="3" name="2 Estrella de 5 puntas"/>
          <p:cNvSpPr/>
          <p:nvPr/>
        </p:nvSpPr>
        <p:spPr>
          <a:xfrm>
            <a:off x="406996" y="12436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3 Estrella de 5 puntas"/>
          <p:cNvSpPr/>
          <p:nvPr/>
        </p:nvSpPr>
        <p:spPr>
          <a:xfrm>
            <a:off x="413272" y="24208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Estrella de 5 puntas"/>
          <p:cNvSpPr/>
          <p:nvPr/>
        </p:nvSpPr>
        <p:spPr>
          <a:xfrm>
            <a:off x="421012" y="36936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00335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r>
              <a:rPr lang="es-VE" dirty="0" smtClean="0"/>
              <a:t>PROCESOS DEL PENSAMIENTO</a:t>
            </a:r>
            <a:endParaRPr lang="es-V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0005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94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o Palacio\Desktop\Fotos 2016\IMG_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5656"/>
            <a:ext cx="9144000" cy="72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55950"/>
            <a:ext cx="8229600" cy="2141402"/>
          </a:xfrm>
        </p:spPr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420084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94879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o Palacio\Desktop\Fotos 2016\IMG_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" y="-3095128"/>
            <a:ext cx="9144000" cy="72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645024"/>
            <a:ext cx="8229600" cy="2952328"/>
          </a:xfrm>
        </p:spPr>
        <p:txBody>
          <a:bodyPr/>
          <a:lstStyle/>
          <a:p>
            <a:r>
              <a:rPr lang="es-VE" dirty="0" smtClean="0"/>
              <a:t>ATENCIÓN          ESCUCHAR</a:t>
            </a:r>
            <a:br>
              <a:rPr lang="es-VE" dirty="0" smtClean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 smtClean="0"/>
              <a:t>FISIOLÓGICO     EMOCIONAL</a:t>
            </a:r>
            <a:endParaRPr lang="es-VE" dirty="0"/>
          </a:p>
        </p:txBody>
      </p:sp>
      <p:sp>
        <p:nvSpPr>
          <p:cNvPr id="3" name="2 Estrella de 5 puntas"/>
          <p:cNvSpPr/>
          <p:nvPr/>
        </p:nvSpPr>
        <p:spPr>
          <a:xfrm>
            <a:off x="179512" y="4653136"/>
            <a:ext cx="914400" cy="914400"/>
          </a:xfrm>
          <a:prstGeom prst="star5">
            <a:avLst>
              <a:gd name="adj" fmla="val 1758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3 Flecha abajo"/>
          <p:cNvSpPr/>
          <p:nvPr/>
        </p:nvSpPr>
        <p:spPr>
          <a:xfrm>
            <a:off x="2682032" y="4801654"/>
            <a:ext cx="484632" cy="617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Flecha abajo"/>
          <p:cNvSpPr/>
          <p:nvPr/>
        </p:nvSpPr>
        <p:spPr>
          <a:xfrm>
            <a:off x="6273900" y="4801654"/>
            <a:ext cx="484632" cy="617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1604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5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6927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8664"/>
            <a:ext cx="2843808" cy="213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es-VE" dirty="0" smtClean="0"/>
              <a:t>«Mientras la madre enseña  a sus hijos a </a:t>
            </a:r>
            <a:r>
              <a:rPr lang="es-VE" b="1" i="1" dirty="0" smtClean="0">
                <a:solidFill>
                  <a:srgbClr val="FF0000"/>
                </a:solidFill>
              </a:rPr>
              <a:t>obedecerle</a:t>
            </a:r>
            <a:r>
              <a:rPr lang="es-VE" dirty="0" smtClean="0"/>
              <a:t> porque la aman, les enseña las  primeras lecciones  de su </a:t>
            </a:r>
            <a:r>
              <a:rPr lang="es-VE" b="1" dirty="0" smtClean="0">
                <a:solidFill>
                  <a:srgbClr val="FF0000"/>
                </a:solidFill>
              </a:rPr>
              <a:t>vida cristiana</a:t>
            </a:r>
            <a:r>
              <a:rPr lang="es-VE" dirty="0" smtClean="0"/>
              <a:t>.  El amor de las madre representa  ante el niño el amor de Cristo, y los pequeñuelos los que    </a:t>
            </a:r>
            <a:br>
              <a:rPr lang="es-VE" dirty="0" smtClean="0"/>
            </a:br>
            <a:r>
              <a:rPr lang="es-VE" dirty="0"/>
              <a:t> </a:t>
            </a:r>
            <a:r>
              <a:rPr lang="es-VE" dirty="0" smtClean="0"/>
              <a:t>          confían  y obedecen a su madre </a:t>
            </a:r>
            <a:br>
              <a:rPr lang="es-VE" dirty="0" smtClean="0"/>
            </a:br>
            <a:r>
              <a:rPr lang="es-VE" dirty="0"/>
              <a:t> </a:t>
            </a:r>
            <a:r>
              <a:rPr lang="es-VE" dirty="0" smtClean="0"/>
              <a:t>        están aprendiendo a </a:t>
            </a:r>
            <a:r>
              <a:rPr lang="es-VE" b="1" dirty="0" smtClean="0">
                <a:solidFill>
                  <a:srgbClr val="FF0000"/>
                </a:solidFill>
              </a:rPr>
              <a:t>confiar y </a:t>
            </a:r>
            <a:br>
              <a:rPr lang="es-VE" b="1" dirty="0" smtClean="0">
                <a:solidFill>
                  <a:srgbClr val="FF0000"/>
                </a:solidFill>
              </a:rPr>
            </a:br>
            <a:r>
              <a:rPr lang="es-VE" b="1" dirty="0">
                <a:solidFill>
                  <a:srgbClr val="FF0000"/>
                </a:solidFill>
              </a:rPr>
              <a:t> </a:t>
            </a:r>
            <a:r>
              <a:rPr lang="es-VE" b="1" dirty="0" smtClean="0">
                <a:solidFill>
                  <a:srgbClr val="FF0000"/>
                </a:solidFill>
              </a:rPr>
              <a:t>              obedecer al Salvador</a:t>
            </a:r>
            <a:r>
              <a:rPr lang="es-VE" dirty="0" smtClean="0"/>
              <a:t>».  </a:t>
            </a:r>
            <a:br>
              <a:rPr lang="es-VE" dirty="0" smtClean="0"/>
            </a:br>
            <a:r>
              <a:rPr lang="es-VE" dirty="0" smtClean="0"/>
              <a:t>                                       </a:t>
            </a:r>
            <a:r>
              <a:rPr lang="es-VE" sz="2000" dirty="0" smtClean="0"/>
              <a:t>Deseado de Todas la Gentes, pág.  474</a:t>
            </a:r>
            <a:endParaRPr lang="es-VE" sz="2000" dirty="0"/>
          </a:p>
        </p:txBody>
      </p:sp>
    </p:spTree>
    <p:extLst>
      <p:ext uri="{BB962C8B-B14F-4D97-AF65-F5344CB8AC3E}">
        <p14:creationId xmlns:p14="http://schemas.microsoft.com/office/powerpoint/2010/main" val="365368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es-VE" dirty="0" smtClean="0"/>
              <a:t>«Confiad en Jehová perpetuamente, porque en Jehová el Señor está la fortaleza de los siglos»  </a:t>
            </a:r>
            <a:r>
              <a:rPr lang="es-VE" sz="3200" dirty="0" smtClean="0"/>
              <a:t>Isaías 26:4</a:t>
            </a:r>
            <a:endParaRPr lang="es-VE" sz="3200" dirty="0"/>
          </a:p>
        </p:txBody>
      </p:sp>
    </p:spTree>
    <p:extLst>
      <p:ext uri="{BB962C8B-B14F-4D97-AF65-F5344CB8AC3E}">
        <p14:creationId xmlns:p14="http://schemas.microsoft.com/office/powerpoint/2010/main" val="424165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r>
              <a:rPr lang="es-VE" b="1" dirty="0" smtClean="0"/>
              <a:t>          MISTERIO DEL </a:t>
            </a:r>
            <a:br>
              <a:rPr lang="es-VE" b="1" dirty="0" smtClean="0"/>
            </a:br>
            <a:r>
              <a:rPr lang="es-VE" b="1" dirty="0" smtClean="0"/>
              <a:t>         CRECIMIENTO </a:t>
            </a:r>
            <a:r>
              <a:rPr lang="es-VE" b="1" dirty="0"/>
              <a:t/>
            </a:r>
            <a:br>
              <a:rPr lang="es-VE" b="1" dirty="0"/>
            </a:br>
            <a:r>
              <a:rPr lang="es-VE" b="1" dirty="0" smtClean="0"/>
              <a:t>      ESPIRITUAL</a:t>
            </a:r>
            <a:r>
              <a:rPr lang="es-VE" dirty="0" smtClean="0"/>
              <a:t>.</a:t>
            </a:r>
            <a:br>
              <a:rPr lang="es-VE" dirty="0" smtClean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 smtClean="0"/>
              <a:t>           1.  EL AMOR</a:t>
            </a:r>
            <a:br>
              <a:rPr lang="es-VE" dirty="0" smtClean="0"/>
            </a:br>
            <a:r>
              <a:rPr lang="es-VE" dirty="0" smtClean="0"/>
              <a:t>                     2.  LA CONFIANZA</a:t>
            </a:r>
            <a:br>
              <a:rPr lang="es-VE" dirty="0" smtClean="0"/>
            </a:br>
            <a:r>
              <a:rPr lang="es-VE" dirty="0" smtClean="0"/>
              <a:t>                      3.  LA OBEDIENCIA</a:t>
            </a:r>
            <a:endParaRPr lang="es-V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7"/>
            <a:ext cx="3453595" cy="259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80391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Julio Palacio\Pictures\img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06840" y="1700808"/>
            <a:ext cx="1792287" cy="27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6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904656"/>
          </a:xfrm>
        </p:spPr>
        <p:txBody>
          <a:bodyPr>
            <a:normAutofit fontScale="90000"/>
          </a:bodyPr>
          <a:lstStyle/>
          <a:p>
            <a:r>
              <a:rPr lang="es-VE" dirty="0" smtClean="0"/>
              <a:t/>
            </a:r>
            <a:br>
              <a:rPr lang="es-VE" dirty="0" smtClean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b="1" dirty="0" smtClean="0"/>
              <a:t>PADRES SINTONIZADOS</a:t>
            </a: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sz="5300" b="1" dirty="0" smtClean="0">
                <a:latin typeface="Arial Black" pitchFamily="34" charset="0"/>
              </a:rPr>
              <a:t/>
            </a:r>
            <a:br>
              <a:rPr lang="es-VE" sz="5300" b="1" dirty="0" smtClean="0">
                <a:latin typeface="Arial Black" pitchFamily="34" charset="0"/>
              </a:rPr>
            </a:br>
            <a:r>
              <a:rPr lang="es-VE" sz="5300" b="1" dirty="0" smtClean="0">
                <a:latin typeface="Arial Black" pitchFamily="34" charset="0"/>
              </a:rPr>
              <a:t>PADRES SINTONIZADOS</a:t>
            </a:r>
            <a:endParaRPr lang="es-VE" sz="5300" b="1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96" y="2379452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08458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03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o Palacio\Desktop\Fotos 2016\IMG_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4040"/>
            <a:ext cx="9144000" cy="72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645024"/>
            <a:ext cx="8229600" cy="2952328"/>
          </a:xfrm>
        </p:spPr>
        <p:txBody>
          <a:bodyPr/>
          <a:lstStyle/>
          <a:p>
            <a:r>
              <a:rPr lang="es-VE" dirty="0" smtClean="0"/>
              <a:t>ATENCIÓN          ESCUCHAR</a:t>
            </a:r>
            <a:br>
              <a:rPr lang="es-VE" dirty="0" smtClean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 smtClean="0"/>
              <a:t>FISIOLÓGICO     EMOCIONAL</a:t>
            </a:r>
            <a:endParaRPr lang="es-VE" dirty="0"/>
          </a:p>
        </p:txBody>
      </p:sp>
      <p:sp>
        <p:nvSpPr>
          <p:cNvPr id="3" name="2 Estrella de 5 puntas"/>
          <p:cNvSpPr/>
          <p:nvPr/>
        </p:nvSpPr>
        <p:spPr>
          <a:xfrm>
            <a:off x="179512" y="4653136"/>
            <a:ext cx="914400" cy="914400"/>
          </a:xfrm>
          <a:prstGeom prst="star5">
            <a:avLst>
              <a:gd name="adj" fmla="val 1758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3 Flecha abajo"/>
          <p:cNvSpPr/>
          <p:nvPr/>
        </p:nvSpPr>
        <p:spPr>
          <a:xfrm>
            <a:off x="2682032" y="4801654"/>
            <a:ext cx="484632" cy="617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Flecha abajo"/>
          <p:cNvSpPr/>
          <p:nvPr/>
        </p:nvSpPr>
        <p:spPr>
          <a:xfrm>
            <a:off x="6273900" y="4801654"/>
            <a:ext cx="484632" cy="617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Estrella de 5 puntas"/>
          <p:cNvSpPr/>
          <p:nvPr/>
        </p:nvSpPr>
        <p:spPr>
          <a:xfrm>
            <a:off x="-23688" y="15156"/>
            <a:ext cx="995288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1440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6764" y="1988840"/>
            <a:ext cx="9144000" cy="3555056"/>
          </a:xfrm>
        </p:spPr>
        <p:txBody>
          <a:bodyPr>
            <a:normAutofit fontScale="90000"/>
          </a:bodyPr>
          <a:lstStyle/>
          <a:p>
            <a:pPr algn="l"/>
            <a:r>
              <a:rPr lang="es-VE" sz="3600" dirty="0" smtClean="0"/>
              <a:t>1.  </a:t>
            </a:r>
            <a:r>
              <a:rPr lang="es-VE" dirty="0" smtClean="0"/>
              <a:t>Deja de hacer lo que estas     </a:t>
            </a:r>
            <a:br>
              <a:rPr lang="es-VE" dirty="0" smtClean="0"/>
            </a:br>
            <a:r>
              <a:rPr lang="es-VE" dirty="0"/>
              <a:t> </a:t>
            </a:r>
            <a:r>
              <a:rPr lang="es-VE" dirty="0" smtClean="0"/>
              <a:t>     haciendo.</a:t>
            </a:r>
            <a:br>
              <a:rPr lang="es-VE" dirty="0" smtClean="0"/>
            </a:br>
            <a:r>
              <a:rPr lang="es-VE" dirty="0" smtClean="0"/>
              <a:t>                         2.  Agáchate a la altura de tu </a:t>
            </a:r>
            <a:br>
              <a:rPr lang="es-VE" dirty="0" smtClean="0"/>
            </a:br>
            <a:r>
              <a:rPr lang="es-VE" dirty="0"/>
              <a:t> </a:t>
            </a:r>
            <a:r>
              <a:rPr lang="es-VE" dirty="0" smtClean="0"/>
              <a:t>                              hijito(a).</a:t>
            </a:r>
            <a:br>
              <a:rPr lang="es-VE" dirty="0" smtClean="0"/>
            </a:br>
            <a:r>
              <a:rPr lang="es-VE" dirty="0" smtClean="0"/>
              <a:t>                        3.  Haz </a:t>
            </a:r>
            <a:br>
              <a:rPr lang="es-VE" dirty="0" smtClean="0"/>
            </a:br>
            <a:r>
              <a:rPr lang="es-VE" dirty="0"/>
              <a:t> </a:t>
            </a:r>
            <a:r>
              <a:rPr lang="es-VE" dirty="0" smtClean="0"/>
              <a:t>                           comentarios    </a:t>
            </a:r>
            <a:br>
              <a:rPr lang="es-VE" dirty="0" smtClean="0"/>
            </a:br>
            <a:r>
              <a:rPr lang="es-VE" dirty="0"/>
              <a:t> </a:t>
            </a:r>
            <a:r>
              <a:rPr lang="es-VE" dirty="0" smtClean="0"/>
              <a:t>                           apropiados.</a:t>
            </a:r>
            <a:endParaRPr lang="es-VE" dirty="0"/>
          </a:p>
        </p:txBody>
      </p:sp>
      <p:sp>
        <p:nvSpPr>
          <p:cNvPr id="3" name="2 Rectángulo"/>
          <p:cNvSpPr/>
          <p:nvPr/>
        </p:nvSpPr>
        <p:spPr>
          <a:xfrm>
            <a:off x="19224" y="971436"/>
            <a:ext cx="7145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3200" b="1" dirty="0" smtClean="0"/>
              <a:t>       PADRES SINTONIZADOS</a:t>
            </a:r>
            <a:endParaRPr lang="es-VE" sz="3200" b="1" dirty="0"/>
          </a:p>
        </p:txBody>
      </p:sp>
      <p:pic>
        <p:nvPicPr>
          <p:cNvPr id="6146" name="Picture 2" descr="C:\Users\Julio Palacio\Pictures\mama y niñ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" y="2924944"/>
            <a:ext cx="2711028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ulio Palacio\Pictures\papa y niñ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246115"/>
            <a:ext cx="3346450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27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284</Words>
  <Application>Microsoft Office PowerPoint</Application>
  <PresentationFormat>Presentación en pantalla (4:3)</PresentationFormat>
  <Paragraphs>27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Basado en el libro  «Enséñales a Amar» Autor:  Donna  Habenicht</vt:lpstr>
      <vt:lpstr>«Como ayudar  al niño a crecer espiritualmente»</vt:lpstr>
      <vt:lpstr>Presentación de PowerPoint</vt:lpstr>
      <vt:lpstr>«Mientras la madre enseña  a sus hijos a obedecerle porque la aman, les enseña las  primeras lecciones  de su vida cristiana.  El amor de las madre representa  ante el niño el amor de Cristo, y los pequeñuelos los que                confían  y obedecen a su madre           están aprendiendo a confiar y                 obedecer al Salvador».                                          Deseado de Todas la Gentes, pág.  474</vt:lpstr>
      <vt:lpstr>«Confiad en Jehová perpetuamente, porque en Jehová el Señor está la fortaleza de los siglos»  Isaías 26:4</vt:lpstr>
      <vt:lpstr>          MISTERIO DEL           CRECIMIENTO        ESPIRITUAL.             1.  EL AMOR                      2.  LA CONFIANZA                       3.  LA OBEDIENCIA</vt:lpstr>
      <vt:lpstr>   PADRES SINTONIZADOS         PADRES SINTONIZADOS</vt:lpstr>
      <vt:lpstr>ATENCIÓN          ESCUCHAR  FISIOLÓGICO     EMOCIONAL</vt:lpstr>
      <vt:lpstr>1.  Deja de hacer lo que estas            haciendo.                          2.  Agáchate a la altura de tu                                 hijito(a).                         3.  Haz                              comentarios                                 apropiados.</vt:lpstr>
      <vt:lpstr>HOY ES EL PRIMER DIA DEL RESTO DE MI VIDA.</vt:lpstr>
      <vt:lpstr>                                          CONFIANZA</vt:lpstr>
      <vt:lpstr>                     CONFIANZA Lección fundamental de la primera                                       infancia. 1.  Dile siempre a tu niño(a) la verdad. 2. Cumple tus promesas. 3.  Se consecuente con lo que dices que       harás. 4.  Demuestra a tu niño un alto nivel de             apoyo. 5.  Comunícale a tu hijo  que confías en él. 6.  Enséñale a tu hijo cuando no creer</vt:lpstr>
      <vt:lpstr>«Amo a Jehová, pues ha oído mi voz y mis súplicas; porque ha inclinado a mí su oído; por tanto, le invocaré en todos mis días»  Salmo 116: 1,2 </vt:lpstr>
      <vt:lpstr>DISCIPLINA La OBEDIENCIA es nuestra muestra de amor.  Control y Apoyo  </vt:lpstr>
      <vt:lpstr>«Y en esto sabemos que le conocemos, si guardamos sus mandamientos…El que dice que permanece en él, debe andar como él anduvo»  1Juan 2:2-6</vt:lpstr>
      <vt:lpstr>UN CRECIMIENTO COMO EL DE JESÚS </vt:lpstr>
      <vt:lpstr>María…tenia la responsabilidad de alimentar su desarrollo espiritual; adaptaba sus lecciones a su mente de acuerdo a las etapas de su desarrollo. Cada niño se acerca a Dios de una manera diferente.                    El crecimiento  espiritual de cada niño es único. </vt:lpstr>
      <vt:lpstr>Presentación de PowerPoint</vt:lpstr>
      <vt:lpstr>«Y Jesús crecía en sabiduría y en estatura, y en gracia para con Dios y los hombres»  Lucas 2:52</vt:lpstr>
      <vt:lpstr>LA ESPIRITUALIDAD DURANTE LA NIÑEZ TEMPRANA.</vt:lpstr>
      <vt:lpstr>« De cierto os digo, que el que no reciba el reino de Dios como un niño, no entrará en él»   Marcos 10:15</vt:lpstr>
      <vt:lpstr>«Llevad vuestros hijos  en oración a Jesús, pues él hizo posible que                       ellos aprendan la religión                  mientras aprenden a                       formular las palabras del idioma».                 El Hogar Adventista, pág. 289</vt:lpstr>
      <vt:lpstr>PATRONES DE VIDA HÁBITOS</vt:lpstr>
      <vt:lpstr>SENTIMIENTOS Y ACTITUDES               Experimentan la vida a través de las emociones.       Se desarrolla en forma de actitudes.           Aprenden la religión por lo que ven en la casa y en la iglesia.</vt:lpstr>
      <vt:lpstr>El culto familiar          La escuela Sabática.                         Sensibilidad, leen el lenguaje corporal.</vt:lpstr>
      <vt:lpstr>PROCESOS DEL PENSAMIENTO</vt:lpstr>
      <vt:lpstr>Presentación de PowerPoint</vt:lpstr>
      <vt:lpstr>Presentación de PowerPoint</vt:lpstr>
      <vt:lpstr>ATENCIÓN          ESCUCHAR  FISIOLÓGICO     EMOCIONAL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«Como ayudar  al niño a crecer espiritualmente»</dc:title>
  <dc:creator>Julio Palacio</dc:creator>
  <cp:lastModifiedBy>Julio Palacio</cp:lastModifiedBy>
  <cp:revision>59</cp:revision>
  <dcterms:created xsi:type="dcterms:W3CDTF">2016-10-25T13:49:12Z</dcterms:created>
  <dcterms:modified xsi:type="dcterms:W3CDTF">2016-10-29T12:43:11Z</dcterms:modified>
</cp:coreProperties>
</file>