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56" r:id="rId3"/>
    <p:sldId id="265" r:id="rId4"/>
    <p:sldId id="264" r:id="rId5"/>
    <p:sldId id="263" r:id="rId6"/>
    <p:sldId id="275" r:id="rId7"/>
    <p:sldId id="266" r:id="rId8"/>
    <p:sldId id="267" r:id="rId9"/>
    <p:sldId id="268" r:id="rId10"/>
    <p:sldId id="269" r:id="rId11"/>
    <p:sldId id="276" r:id="rId12"/>
    <p:sldId id="262" r:id="rId13"/>
    <p:sldId id="261" r:id="rId14"/>
    <p:sldId id="270" r:id="rId15"/>
    <p:sldId id="260" r:id="rId16"/>
    <p:sldId id="259" r:id="rId17"/>
    <p:sldId id="271" r:id="rId18"/>
    <p:sldId id="258" r:id="rId19"/>
    <p:sldId id="277" r:id="rId20"/>
    <p:sldId id="278" r:id="rId21"/>
    <p:sldId id="279" r:id="rId22"/>
    <p:sldId id="280" r:id="rId23"/>
    <p:sldId id="27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302" autoAdjust="0"/>
  </p:normalViewPr>
  <p:slideViewPr>
    <p:cSldViewPr>
      <p:cViewPr>
        <p:scale>
          <a:sx n="83" d="100"/>
          <a:sy n="83" d="100"/>
        </p:scale>
        <p:origin x="-1752" y="632"/>
      </p:cViewPr>
      <p:guideLst>
        <p:guide orient="horz" pos="2160"/>
        <p:guide pos="2880"/>
      </p:guideLst>
    </p:cSldViewPr>
  </p:slideViewPr>
  <p:notesTextViewPr>
    <p:cViewPr>
      <p:scale>
        <a:sx n="100" d="100"/>
        <a:sy n="100" d="100"/>
      </p:scale>
      <p:origin x="0" y="0"/>
    </p:cViewPr>
  </p:notesTextViewPr>
  <p:notesViewPr>
    <p:cSldViewPr>
      <p:cViewPr>
        <p:scale>
          <a:sx n="94" d="100"/>
          <a:sy n="94" d="100"/>
        </p:scale>
        <p:origin x="-1328" y="17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48375C-B924-4974-AE77-7DB8866CF75A}" type="datetimeFigureOut">
              <a:rPr lang="en-US" smtClean="0"/>
              <a:pPr/>
              <a:t>29/4/16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BF15C-73D1-4843-992F-433F68813AC7}" type="slidenum">
              <a:rPr lang="en-US" smtClean="0"/>
              <a:pPr/>
              <a:t>‹Nr.›</a:t>
            </a:fld>
            <a:endParaRPr lang="en-US" dirty="0"/>
          </a:p>
        </p:txBody>
      </p:sp>
    </p:spTree>
    <p:extLst>
      <p:ext uri="{BB962C8B-B14F-4D97-AF65-F5344CB8AC3E}">
        <p14:creationId xmlns:p14="http://schemas.microsoft.com/office/powerpoint/2010/main" val="207814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ELECCIÓN</a:t>
            </a:r>
            <a:endParaRPr lang="en-US" sz="1200" kern="1200" dirty="0" smtClean="0">
              <a:solidFill>
                <a:schemeClr val="tx1"/>
              </a:solidFill>
              <a:effectLst/>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“Quienes confían en Cristo no han de ser esclavos de tendencias ni hábitos hereditarios ni adquiridos. En vez de quedar sujetos a la naturaleza inferior, han de dominar sus apetitos y pasiones. Dios no nos deja que peleemos contra el mal con nuestras fuerzas limitadas. Cualesquiera que sean las tendencias al mal, que hayamos heredado o cultivado, podemos vencerlas mediante la fuerza que Dios está pronto a darnos”</a:t>
            </a:r>
            <a:r>
              <a:rPr lang="es-ES_tradnl" sz="1200" kern="1200" baseline="0" dirty="0" smtClean="0">
                <a:solidFill>
                  <a:schemeClr val="tx1"/>
                </a:solidFill>
                <a:effectLst/>
                <a:latin typeface="+mn-lt"/>
                <a:ea typeface="+mn-ea"/>
                <a:cs typeface="+mn-cs"/>
              </a:rPr>
              <a:t> - </a:t>
            </a:r>
            <a:r>
              <a:rPr lang="en-US" sz="1200" kern="1200" dirty="0" smtClean="0">
                <a:solidFill>
                  <a:schemeClr val="tx1"/>
                </a:solidFill>
                <a:latin typeface="+mn-lt"/>
                <a:ea typeface="+mn-ea"/>
                <a:cs typeface="+mn-cs"/>
              </a:rPr>
              <a:t>Elena G. White, </a:t>
            </a:r>
            <a:r>
              <a:rPr lang="en-US" sz="1200" i="1" kern="1200" dirty="0" err="1" smtClean="0">
                <a:solidFill>
                  <a:schemeClr val="tx1"/>
                </a:solidFill>
                <a:latin typeface="+mn-lt"/>
                <a:ea typeface="+mn-ea"/>
                <a:cs typeface="+mn-cs"/>
              </a:rPr>
              <a:t>Consejos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sobre</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Salud</a:t>
            </a:r>
            <a:r>
              <a:rPr lang="en-US" sz="1200" kern="1200" dirty="0" smtClean="0">
                <a:solidFill>
                  <a:schemeClr val="tx1"/>
                </a:solidFill>
                <a:latin typeface="+mn-lt"/>
                <a:ea typeface="+mn-ea"/>
                <a:cs typeface="+mn-cs"/>
              </a:rPr>
              <a:t>, p. 437</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7DBF15C-73D1-4843-992F-433F68813AC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9600"/>
            <a:ext cx="3200400" cy="2400300"/>
          </a:xfrm>
        </p:spPr>
      </p:sp>
      <p:sp>
        <p:nvSpPr>
          <p:cNvPr id="3" name="Notes Placeholder 2"/>
          <p:cNvSpPr>
            <a:spLocks noGrp="1"/>
          </p:cNvSpPr>
          <p:nvPr>
            <p:ph type="body" idx="1"/>
          </p:nvPr>
        </p:nvSpPr>
        <p:spPr>
          <a:xfrm>
            <a:off x="685800" y="3124200"/>
            <a:ext cx="5486400" cy="4114800"/>
          </a:xfrm>
        </p:spPr>
        <p:txBody>
          <a:bodyPr>
            <a:noAutofit/>
          </a:bodyPr>
          <a:lstStyle/>
          <a:p>
            <a:pPr algn="l">
              <a:tabLst>
                <a:tab pos="3657600" algn="l"/>
              </a:tabLst>
            </a:pPr>
            <a:r>
              <a:rPr lang="es-ES_tradnl" sz="1200" kern="1200" dirty="0" smtClean="0">
                <a:solidFill>
                  <a:schemeClr val="tx1"/>
                </a:solidFill>
                <a:effectLst/>
                <a:latin typeface="+mn-lt"/>
                <a:ea typeface="+mn-ea"/>
                <a:cs typeface="+mn-cs"/>
              </a:rPr>
              <a:t>Dios no nos deja que peleemos contra el mal con nuestras fuerzas limitadas. Cualesquiera que sean las tendencias al mal, que hayamos heredado o cultivado, podemos vencerlas mediante la fuerza que Dios está pronto a darnos”. </a:t>
            </a:r>
            <a:r>
              <a:rPr lang="en-US" dirty="0" smtClean="0"/>
              <a:t>- Elena G. White, </a:t>
            </a:r>
            <a:r>
              <a:rPr lang="en-US" i="1" dirty="0" err="1" smtClean="0"/>
              <a:t>Consejos</a:t>
            </a:r>
            <a:r>
              <a:rPr lang="en-US" i="1" dirty="0" smtClean="0"/>
              <a:t> </a:t>
            </a:r>
            <a:r>
              <a:rPr lang="en-US" i="1" dirty="0" err="1" smtClean="0"/>
              <a:t>sobre</a:t>
            </a:r>
            <a:r>
              <a:rPr lang="en-US" i="1" dirty="0" smtClean="0"/>
              <a:t> </a:t>
            </a:r>
            <a:r>
              <a:rPr lang="en-US" i="1" dirty="0" err="1" smtClean="0"/>
              <a:t>Salud</a:t>
            </a:r>
            <a:r>
              <a:rPr lang="en-US" i="1" dirty="0" smtClean="0"/>
              <a:t>,  </a:t>
            </a:r>
            <a:r>
              <a:rPr lang="en-US" dirty="0" smtClean="0"/>
              <a:t>p. 437.</a:t>
            </a:r>
          </a:p>
          <a:p>
            <a:pPr algn="l">
              <a:tabLst>
                <a:tab pos="3657600" algn="l"/>
              </a:tabLst>
            </a:pPr>
            <a:endParaRPr kumimoji="0" lang="en-US" b="0" i="0" u="none" strike="noStrike" kern="1200" cap="none" spc="0" normalizeH="0" baseline="0" noProof="0" dirty="0" smtClean="0">
              <a:ln>
                <a:noFill/>
              </a:ln>
              <a:solidFill>
                <a:schemeClr val="tx1"/>
              </a:solidFill>
              <a:effectLst/>
              <a:uLnTx/>
              <a:uFillTx/>
            </a:endParaRPr>
          </a:p>
          <a:p>
            <a:r>
              <a:rPr lang="es-ES_tradnl" sz="1200" kern="1200" dirty="0" smtClean="0">
                <a:solidFill>
                  <a:schemeClr val="tx1"/>
                </a:solidFill>
                <a:effectLst/>
                <a:latin typeface="+mn-lt"/>
                <a:ea typeface="+mn-ea"/>
                <a:cs typeface="+mn-cs"/>
              </a:rPr>
              <a:t>Dios nos ha dado la preciosa bendición del libre albedrío. La elección tiene, dentro de sus límites, la última palabra acerca del tipo de persona que llegamos a ser. Nuestras decisiones  dirigen esencialmente  el coro de nuestras tendencias heredadas. El director no puede convertir a las sopranos en bajos, pero puede despertar y cultivar la voz natural. Aunque seamos tal vez incapaces de cambiar nuestra herencia o  nuestro patrimonio ambiental, podemos aprender a usarlos sabiamente.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Recientemente, los científicos han comenzado a entender el así llamado gen de expresión. La </a:t>
            </a:r>
            <a:r>
              <a:rPr lang="es-ES_tradnl" sz="1200" i="1" kern="1200" dirty="0" err="1" smtClean="0">
                <a:solidFill>
                  <a:schemeClr val="tx1"/>
                </a:solidFill>
                <a:effectLst/>
                <a:latin typeface="+mn-lt"/>
                <a:ea typeface="+mn-ea"/>
                <a:cs typeface="+mn-cs"/>
              </a:rPr>
              <a:t>Epigenética</a:t>
            </a:r>
            <a:r>
              <a:rPr lang="es-ES_tradnl" sz="1200" kern="1200" dirty="0" smtClean="0">
                <a:solidFill>
                  <a:schemeClr val="tx1"/>
                </a:solidFill>
                <a:effectLst/>
                <a:latin typeface="+mn-lt"/>
                <a:ea typeface="+mn-ea"/>
                <a:cs typeface="+mn-cs"/>
              </a:rPr>
              <a:t>—como es llamada la ciencia del gen de expresión—dice esencialmente que podemos activar o desactivar nuestros genes. Vale aquí una breve explicación: Cada célula en tu cuerpo contiene un núcleo con tu ADN—tu total código genético. Este ADN se expresa a sí mismo  en formas distintas en diferentes partes de tu cuerpo. En las células de tus ojos, la parte del ADN que tiene que ver con el color de tus ojos se expresa a sí misma; pero se apaga o desconecta en las células del hígado, porque tu hígado no necesita tener que ver con el color de tus ojos. Debido a esta desconexión, solo de 10 a 20 por ciento de los genes está activo en cualquier célula. Esto previene que los genes de un tipo de célula se expresen en otra.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Similar  a la pérdida de función de un teléfono  celular cuando se maneja a través de un túnel, ciertos procesos biológicos pueden “apagar” genes. Por ejemplo, los adultos a menudo pierden la habilidad de digerir la leche porque ciertos aspectos del envejecimiento “apagan” su producción de lactosa. Estas “desconexiones o apagones” pueden ocurrir en nuestras células a través del alimento, el  medio ambiente o  procesos corporales.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Más importante aún, nuestras </a:t>
            </a:r>
            <a:r>
              <a:rPr lang="es-ES_tradnl" sz="1200" i="1" kern="1200" dirty="0" smtClean="0">
                <a:solidFill>
                  <a:schemeClr val="tx1"/>
                </a:solidFill>
                <a:effectLst/>
                <a:latin typeface="+mn-lt"/>
                <a:ea typeface="+mn-ea"/>
                <a:cs typeface="+mn-cs"/>
              </a:rPr>
              <a:t>elecciones </a:t>
            </a:r>
            <a:r>
              <a:rPr lang="es-ES_tradnl" sz="1200" kern="1200" dirty="0" smtClean="0">
                <a:solidFill>
                  <a:schemeClr val="tx1"/>
                </a:solidFill>
                <a:effectLst/>
                <a:latin typeface="+mn-lt"/>
                <a:ea typeface="+mn-ea"/>
                <a:cs typeface="+mn-cs"/>
              </a:rPr>
              <a:t>afectan la expresión del gen. Específicamente, podemos “activar” ciertas enfermedades, incluyendo trastornos mentales tales como adicción, al escoger ejercer dichas conductas. Si bien es posible que tengamos el ADN para el alcoholismo, es nuestra elección tomar y así exponernos al alcohol,  lo cual trae cambios que pueden aumentar progresivamente hasta la adicción.</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11</a:t>
            </a:fld>
            <a:endParaRPr lang="en-US" dirty="0"/>
          </a:p>
        </p:txBody>
      </p:sp>
    </p:spTree>
    <p:extLst>
      <p:ext uri="{BB962C8B-B14F-4D97-AF65-F5344CB8AC3E}">
        <p14:creationId xmlns:p14="http://schemas.microsoft.com/office/powerpoint/2010/main" val="2787199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es-ES_tradnl" sz="1200" b="1" kern="1200" dirty="0" smtClean="0">
                <a:solidFill>
                  <a:schemeClr val="tx1"/>
                </a:solidFill>
                <a:effectLst/>
                <a:latin typeface="+mn-lt"/>
                <a:ea typeface="+mn-ea"/>
                <a:cs typeface="+mn-cs"/>
              </a:rPr>
              <a:t>NO ES NUESTRA CULPA,</a:t>
            </a:r>
            <a:r>
              <a:rPr lang="es-ES_tradnl" sz="1200" b="1" i="1" kern="1200" dirty="0" smtClean="0">
                <a:solidFill>
                  <a:schemeClr val="tx1"/>
                </a:solidFill>
                <a:effectLst/>
                <a:latin typeface="+mn-lt"/>
                <a:ea typeface="+mn-ea"/>
                <a:cs typeface="+mn-cs"/>
              </a:rPr>
              <a:t> ES  </a:t>
            </a:r>
            <a:r>
              <a:rPr lang="es-ES_tradnl" sz="1200" b="1" kern="1200" dirty="0" smtClean="0">
                <a:solidFill>
                  <a:schemeClr val="tx1"/>
                </a:solidFill>
                <a:effectLst/>
                <a:latin typeface="+mn-lt"/>
                <a:ea typeface="+mn-ea"/>
                <a:cs typeface="+mn-cs"/>
              </a:rPr>
              <a:t>NUESTRA RESPONSABILIDAD</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Traigamos todos estos factores a la arena de la sanidad interior. </a:t>
            </a:r>
            <a:r>
              <a:rPr lang="es-ES_tradnl" sz="1200" b="1" kern="1200" dirty="0" smtClean="0">
                <a:solidFill>
                  <a:schemeClr val="tx1"/>
                </a:solidFill>
                <a:effectLst/>
                <a:latin typeface="+mn-lt"/>
                <a:ea typeface="+mn-ea"/>
                <a:cs typeface="+mn-cs"/>
              </a:rPr>
              <a:t>Hemos sido creados con el propósito de reflejar el carácter de Dios. </a:t>
            </a:r>
            <a:r>
              <a:rPr lang="es-ES_tradnl" sz="1200" kern="1200" dirty="0" smtClean="0">
                <a:solidFill>
                  <a:schemeClr val="tx1"/>
                </a:solidFill>
                <a:effectLst/>
                <a:latin typeface="+mn-lt"/>
                <a:ea typeface="+mn-ea"/>
                <a:cs typeface="+mn-cs"/>
              </a:rPr>
              <a:t>Nuestra incapacidad o fracaso en hacer esto se llama “pecado.” La psicología secular ignora este concepto en su mayoría, pero la Biblia enseña que la sanidad real incluye regeneración moral. En otras palabras, no podemos sanar completamente sin tratar nuestro problema de pecado.  Nuestra típica respuesta humana a heridas heredadas genética o ambientalmente, es empeorarlas  al  </a:t>
            </a:r>
            <a:r>
              <a:rPr lang="es-ES_tradnl" sz="1200" i="1" kern="1200" dirty="0" smtClean="0">
                <a:solidFill>
                  <a:schemeClr val="tx1"/>
                </a:solidFill>
                <a:effectLst/>
                <a:latin typeface="+mn-lt"/>
                <a:ea typeface="+mn-ea"/>
                <a:cs typeface="+mn-cs"/>
              </a:rPr>
              <a:t>pecar </a:t>
            </a:r>
            <a:r>
              <a:rPr lang="es-ES_tradnl" sz="1200" kern="1200" dirty="0" smtClean="0">
                <a:solidFill>
                  <a:schemeClr val="tx1"/>
                </a:solidFill>
                <a:effectLst/>
                <a:latin typeface="+mn-lt"/>
                <a:ea typeface="+mn-ea"/>
                <a:cs typeface="+mn-cs"/>
              </a:rPr>
              <a:t>en respuesta al </a:t>
            </a:r>
            <a:r>
              <a:rPr lang="es-ES_tradnl" sz="1200" i="1" kern="1200" dirty="0" smtClean="0">
                <a:solidFill>
                  <a:schemeClr val="tx1"/>
                </a:solidFill>
                <a:effectLst/>
                <a:latin typeface="+mn-lt"/>
                <a:ea typeface="+mn-ea"/>
                <a:cs typeface="+mn-cs"/>
              </a:rPr>
              <a:t>pecado</a:t>
            </a:r>
            <a:r>
              <a:rPr lang="es-ES_tradnl" sz="1200" kern="1200" dirty="0" smtClean="0">
                <a:solidFill>
                  <a:schemeClr val="tx1"/>
                </a:solidFill>
                <a:effectLst/>
                <a:latin typeface="+mn-lt"/>
                <a:ea typeface="+mn-ea"/>
                <a:cs typeface="+mn-cs"/>
              </a:rPr>
              <a:t>.  Los </a:t>
            </a:r>
            <a:r>
              <a:rPr lang="es-ES_tradnl" sz="1200" i="1" kern="1200" dirty="0" smtClean="0">
                <a:solidFill>
                  <a:schemeClr val="tx1"/>
                </a:solidFill>
                <a:effectLst/>
                <a:latin typeface="+mn-lt"/>
                <a:ea typeface="+mn-ea"/>
                <a:cs typeface="+mn-cs"/>
              </a:rPr>
              <a:t>pecadores  </a:t>
            </a:r>
            <a:r>
              <a:rPr lang="es-ES_tradnl" sz="1200" kern="1200" dirty="0" smtClean="0">
                <a:solidFill>
                  <a:schemeClr val="tx1"/>
                </a:solidFill>
                <a:effectLst/>
                <a:latin typeface="+mn-lt"/>
                <a:ea typeface="+mn-ea"/>
                <a:cs typeface="+mn-cs"/>
              </a:rPr>
              <a:t>lo hacen muy bien. Para ilustrarlo: En  1966, Charles </a:t>
            </a:r>
            <a:r>
              <a:rPr lang="es-ES_tradnl" sz="1200" kern="1200" dirty="0" err="1" smtClean="0">
                <a:solidFill>
                  <a:schemeClr val="tx1"/>
                </a:solidFill>
                <a:effectLst/>
                <a:latin typeface="+mn-lt"/>
                <a:ea typeface="+mn-ea"/>
                <a:cs typeface="+mn-cs"/>
              </a:rPr>
              <a:t>Whitman</a:t>
            </a:r>
            <a:r>
              <a:rPr lang="es-ES_tradnl" sz="1200" kern="1200" dirty="0" smtClean="0">
                <a:solidFill>
                  <a:schemeClr val="tx1"/>
                </a:solidFill>
                <a:effectLst/>
                <a:latin typeface="+mn-lt"/>
                <a:ea typeface="+mn-ea"/>
                <a:cs typeface="+mn-cs"/>
              </a:rPr>
              <a:t>, de la Infantería de Marina, buen tirador y estudiante de la Universidad de Texas, después de matar a su madre y a su esposa, subió a la torre de la universidad y disparó a 46 inocentes transeúntes. Las evaluaciones psicológicas revelaron que </a:t>
            </a:r>
            <a:r>
              <a:rPr lang="es-ES_tradnl" sz="1200" kern="1200" dirty="0" err="1" smtClean="0">
                <a:solidFill>
                  <a:schemeClr val="tx1"/>
                </a:solidFill>
                <a:effectLst/>
                <a:latin typeface="+mn-lt"/>
                <a:ea typeface="+mn-ea"/>
                <a:cs typeface="+mn-cs"/>
              </a:rPr>
              <a:t>Whitman</a:t>
            </a:r>
            <a:r>
              <a:rPr lang="es-ES_tradnl" sz="1200" kern="1200" dirty="0" smtClean="0">
                <a:solidFill>
                  <a:schemeClr val="tx1"/>
                </a:solidFill>
                <a:effectLst/>
                <a:latin typeface="+mn-lt"/>
                <a:ea typeface="+mn-ea"/>
                <a:cs typeface="+mn-cs"/>
              </a:rPr>
              <a:t> había tenido un padre abusivo y perfeccionista. Probablemente heredó el temperamento hostil de su padre tanto genética como ambientalmente. Entonces se enfureció en respuesta a la ira. Pecó  en respuesta al pecado.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¿Cómo rompemos este ciclo reactivo? ¿Cómo podemos superar las tendencias heredadas hacia el mal? ¿Cómo podemos sanar del daño interno que ocasiona el pecado? Sugiero tres pasos: Obtener conocimiento y percepción, recibir consuelo y aceptar la responsabilidad.</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es-ES_tradnl" sz="1200" b="1" kern="1200" dirty="0" smtClean="0">
                <a:solidFill>
                  <a:schemeClr val="tx1"/>
                </a:solidFill>
                <a:effectLst/>
                <a:latin typeface="+mn-lt"/>
                <a:ea typeface="+mn-ea"/>
                <a:cs typeface="+mn-cs"/>
              </a:rPr>
              <a:t>OBTENER CONOCIMIENTO Y PERCEPCIÓN</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Como primer paso, debemos conectar los puntos entre nuestras heridas del pasado y nuestros patrones presentes</a:t>
            </a:r>
            <a:r>
              <a:rPr lang="es-ES_tradnl" sz="1200" kern="1200" dirty="0" smtClean="0">
                <a:solidFill>
                  <a:schemeClr val="tx1"/>
                </a:solidFill>
                <a:effectLst/>
                <a:latin typeface="+mn-lt"/>
                <a:ea typeface="+mn-ea"/>
                <a:cs typeface="+mn-cs"/>
              </a:rPr>
              <a:t>. Elena G White dice: “Dios quiere que sus siervos se familiaricen con el mecanismo moral de su propio corazón”.  David oró, “Escudríñame, oh Jehová, y pruébame; examina mis íntimos pensamientos y mi corazón” (Salmos 26:2). Ya que “los pensamientos y sentimientos combinados constituyen el carácter moral de la persona” , el conocimiento de nuestra "maquinaria moral" requiere que tengamos conciencia de nosotros mismos emocional y cognitivamente.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Pero observa que adquirimos esta conciencia de nosotros mismos en asociación con Dios. “</a:t>
            </a:r>
            <a:r>
              <a:rPr lang="es-ES_tradnl" sz="1200" i="1" kern="1200" dirty="0" smtClean="0">
                <a:solidFill>
                  <a:schemeClr val="tx1"/>
                </a:solidFill>
                <a:effectLst/>
                <a:latin typeface="+mn-lt"/>
                <a:ea typeface="+mn-ea"/>
                <a:cs typeface="+mn-cs"/>
              </a:rPr>
              <a:t>Examíname</a:t>
            </a:r>
            <a:r>
              <a:rPr lang="es-ES_tradnl" sz="1200" kern="1200" dirty="0" smtClean="0">
                <a:solidFill>
                  <a:schemeClr val="tx1"/>
                </a:solidFill>
                <a:effectLst/>
                <a:latin typeface="+mn-lt"/>
                <a:ea typeface="+mn-ea"/>
                <a:cs typeface="+mn-cs"/>
              </a:rPr>
              <a:t>,  Dios”, oró David. Necesitamos tanto el láser de la verdad de Dios como su bálsamo de amor en nuestro proceso de descubrimiento propio. Este proceso puede ser catalizado por el ayuno, oración, orientación espiritual y estudio de la Biblia; pero la elección del momento oportuno por parte de Dios también juega un papel. Él sabe cuándo enfrentarnos con el pasado y dispone las circunstancias para este propósito. Una joven estadounidense visitó su hogar de infancia en Alemania, y cuando comenzó a hablar alemán con sus parientes, escenas olvidadas del abuso sexual en su infancia comenzaron a inundar su memoria. Ella creyó que Dios la había preparado emocional y espiritualmente para esta revelación.</a:t>
            </a:r>
            <a:endParaRPr lang="en-US" sz="1200" kern="1200" dirty="0" smtClean="0">
              <a:solidFill>
                <a:schemeClr val="tx1"/>
              </a:solidFill>
              <a:effectLst/>
              <a:latin typeface="+mn-lt"/>
              <a:ea typeface="+mn-ea"/>
              <a:cs typeface="+mn-cs"/>
            </a:endParaRPr>
          </a:p>
          <a:p>
            <a:pPr>
              <a:lnSpc>
                <a:spcPct val="120000"/>
              </a:lnSpc>
            </a:pPr>
            <a:r>
              <a:rPr lang="en-US" kern="1200" dirty="0" smtClean="0">
                <a:solidFill>
                  <a:schemeClr val="tx1"/>
                </a:solidFill>
                <a:latin typeface="+mn-lt"/>
                <a:ea typeface="+mn-ea"/>
                <a:cs typeface="+mn-cs"/>
              </a:rPr>
              <a:t> </a:t>
            </a:r>
          </a:p>
          <a:p>
            <a:pPr>
              <a:lnSpc>
                <a:spcPct val="12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r>
              <a:rPr lang="es-ES_tradnl" sz="1200" kern="1200" dirty="0" smtClean="0">
                <a:solidFill>
                  <a:schemeClr val="tx1"/>
                </a:solidFill>
                <a:effectLst/>
                <a:latin typeface="+mn-lt"/>
                <a:ea typeface="+mn-ea"/>
                <a:cs typeface="+mn-cs"/>
              </a:rPr>
              <a:t>La terapia psicodinámica, o “terapia orientada a la introspección” subraya la necesidad de la comprensión propia y exploración del pasado, particularmente de la infancia. Tiene apoyo empírico,  pero, como toda terapia, puede ir  demasiado lejos. Cuando las personas “cavan demasiado,” pueden a veces deprimirse o alinearse de sus seres amados. Debemos recordar que el objetivo de revisar el pasado es </a:t>
            </a:r>
            <a:r>
              <a:rPr lang="es-ES_tradnl" sz="1200" i="1" kern="1200" dirty="0" smtClean="0">
                <a:solidFill>
                  <a:schemeClr val="tx1"/>
                </a:solidFill>
                <a:effectLst/>
                <a:latin typeface="+mn-lt"/>
                <a:ea typeface="+mn-ea"/>
                <a:cs typeface="+mn-cs"/>
              </a:rPr>
              <a:t>mejorar </a:t>
            </a:r>
            <a:r>
              <a:rPr lang="es-ES_tradnl" sz="1200" kern="1200" dirty="0" smtClean="0">
                <a:solidFill>
                  <a:schemeClr val="tx1"/>
                </a:solidFill>
                <a:effectLst/>
                <a:latin typeface="+mn-lt"/>
                <a:ea typeface="+mn-ea"/>
                <a:cs typeface="+mn-cs"/>
              </a:rPr>
              <a:t>en lugar de </a:t>
            </a:r>
            <a:r>
              <a:rPr lang="es-ES_tradnl" sz="1200" i="1" kern="1200" dirty="0" smtClean="0">
                <a:solidFill>
                  <a:schemeClr val="tx1"/>
                </a:solidFill>
                <a:effectLst/>
                <a:latin typeface="+mn-lt"/>
                <a:ea typeface="+mn-ea"/>
                <a:cs typeface="+mn-cs"/>
              </a:rPr>
              <a:t>amargarse. </a:t>
            </a:r>
            <a:r>
              <a:rPr lang="es-ES_tradnl" sz="1200" kern="1200" dirty="0" smtClean="0">
                <a:solidFill>
                  <a:schemeClr val="tx1"/>
                </a:solidFill>
                <a:effectLst/>
                <a:latin typeface="+mn-lt"/>
                <a:ea typeface="+mn-ea"/>
                <a:cs typeface="+mn-cs"/>
              </a:rPr>
              <a:t>Necesitamos </a:t>
            </a:r>
            <a:r>
              <a:rPr lang="es-ES_tradnl" sz="1200" i="1" kern="1200" dirty="0" smtClean="0">
                <a:solidFill>
                  <a:schemeClr val="tx1"/>
                </a:solidFill>
                <a:effectLst/>
                <a:latin typeface="+mn-lt"/>
                <a:ea typeface="+mn-ea"/>
                <a:cs typeface="+mn-cs"/>
              </a:rPr>
              <a:t>caminar a través </a:t>
            </a:r>
            <a:r>
              <a:rPr lang="es-ES_tradnl" sz="1200" kern="1200" dirty="0" smtClean="0">
                <a:solidFill>
                  <a:schemeClr val="tx1"/>
                </a:solidFill>
                <a:effectLst/>
                <a:latin typeface="+mn-lt"/>
                <a:ea typeface="+mn-ea"/>
                <a:cs typeface="+mn-cs"/>
              </a:rPr>
              <a:t>del pasado sin </a:t>
            </a:r>
            <a:r>
              <a:rPr lang="es-ES_tradnl" sz="1200" i="1" kern="1200" dirty="0" smtClean="0">
                <a:solidFill>
                  <a:schemeClr val="tx1"/>
                </a:solidFill>
                <a:effectLst/>
                <a:latin typeface="+mn-lt"/>
                <a:ea typeface="+mn-ea"/>
                <a:cs typeface="+mn-cs"/>
              </a:rPr>
              <a:t>sumirnos </a:t>
            </a:r>
            <a:r>
              <a:rPr lang="es-ES_tradnl" sz="1200" kern="1200" dirty="0" smtClean="0">
                <a:solidFill>
                  <a:schemeClr val="tx1"/>
                </a:solidFill>
                <a:effectLst/>
                <a:latin typeface="+mn-lt"/>
                <a:ea typeface="+mn-ea"/>
                <a:cs typeface="+mn-cs"/>
              </a:rPr>
              <a:t>en él. Por mucho que necesitemos  saber cómo las acciones de otros hacia nosotros nos han afectado, necesitamos una percepción más aguda de cómo nuestras propias  reacciones  han agravado el daño. No hay duda de que nos duele cuando se  ha pecado en contra nuestra. Especialmente  el abuso y negligencia infantil severa colocan una pesada carga sobre el futuro de la salud. Pero nuestras respuestas negativas al pecado o falta, causan el peor daño. </a:t>
            </a:r>
            <a:r>
              <a:rPr lang="es-ES_tradnl" sz="1200" b="1" kern="1200" dirty="0" smtClean="0">
                <a:solidFill>
                  <a:schemeClr val="tx1"/>
                </a:solidFill>
                <a:effectLst/>
                <a:latin typeface="+mn-lt"/>
                <a:ea typeface="+mn-ea"/>
                <a:cs typeface="+mn-cs"/>
              </a:rPr>
              <a:t>Al final, como escribió Elena G. White, “la carga más pesada que llevamos es la del pecado”.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asesoría psicológica puede ser muy beneficiosa al procesar una infancia dolorosa. El compartir tu historia en un lugar seguro con una persona segura y compasiva, puede ser sanador y útil. Después de ventilar las emociones dolorosas, identifica tus propias respuestas destructivas. Esta puede ser una parte difícil, porque a menudo nos desagrada aceptar responsabilidad, o preferimos culpar a otros.  Al mismo tiempo,  el hacernos responsables  nos  ayuda  a  recuperar  el  poder  que  perdimos  al ser heridos por otras personas. Meditar en lo que </a:t>
            </a:r>
            <a:r>
              <a:rPr lang="es-ES_tradnl" sz="1200" i="1" kern="1200" dirty="0" smtClean="0">
                <a:solidFill>
                  <a:schemeClr val="tx1"/>
                </a:solidFill>
                <a:effectLst/>
                <a:latin typeface="+mn-lt"/>
                <a:ea typeface="+mn-ea"/>
                <a:cs typeface="+mn-cs"/>
              </a:rPr>
              <a:t>puedo  </a:t>
            </a:r>
            <a:r>
              <a:rPr lang="es-ES_tradnl" sz="1200" kern="1200" dirty="0" smtClean="0">
                <a:solidFill>
                  <a:schemeClr val="tx1"/>
                </a:solidFill>
                <a:effectLst/>
                <a:latin typeface="+mn-lt"/>
                <a:ea typeface="+mn-ea"/>
                <a:cs typeface="+mn-cs"/>
              </a:rPr>
              <a:t>cambiar  produce esperanza y fuerza; meditar en lo que  </a:t>
            </a:r>
            <a:r>
              <a:rPr lang="es-ES_tradnl" sz="1200" i="1" kern="1200" dirty="0" smtClean="0">
                <a:solidFill>
                  <a:schemeClr val="tx1"/>
                </a:solidFill>
                <a:effectLst/>
                <a:latin typeface="+mn-lt"/>
                <a:ea typeface="+mn-ea"/>
                <a:cs typeface="+mn-cs"/>
              </a:rPr>
              <a:t>no puedo</a:t>
            </a:r>
            <a:r>
              <a:rPr lang="es-ES_tradnl" sz="1200" kern="1200" dirty="0" smtClean="0">
                <a:solidFill>
                  <a:schemeClr val="tx1"/>
                </a:solidFill>
                <a:effectLst/>
                <a:latin typeface="+mn-lt"/>
                <a:ea typeface="+mn-ea"/>
                <a:cs typeface="+mn-cs"/>
              </a:rPr>
              <a:t> cambiar produce</a:t>
            </a:r>
            <a:r>
              <a:rPr lang="es-ES_tradnl" sz="1200"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 desesperación, temor y frustración. No puedo cambiar el pasado. No puedo, en última instancia cambiar a otras personas. Pero puedo, por la gracia de Dios, cambiarme a mí mismo al tomar mejores decisiones, al hacer mejor elecciones.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endParaRPr lang="en-US" sz="90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n-US" b="1" i="1" kern="1200" dirty="0" err="1" smtClean="0">
                <a:solidFill>
                  <a:schemeClr val="tx1"/>
                </a:solidFill>
                <a:latin typeface="+mn-lt"/>
                <a:ea typeface="+mn-ea"/>
                <a:cs typeface="+mn-cs"/>
              </a:rPr>
              <a:t>Recibir</a:t>
            </a:r>
            <a:r>
              <a:rPr lang="en-US" b="1" i="1" kern="1200" dirty="0" smtClean="0">
                <a:solidFill>
                  <a:schemeClr val="tx1"/>
                </a:solidFill>
                <a:latin typeface="+mn-lt"/>
                <a:ea typeface="+mn-ea"/>
                <a:cs typeface="+mn-cs"/>
              </a:rPr>
              <a:t>  Consuelo</a:t>
            </a:r>
            <a:endParaRPr lang="en-US" b="1" kern="1200" dirty="0" smtClean="0">
              <a:solidFill>
                <a:schemeClr val="tx1"/>
              </a:solidFill>
              <a:latin typeface="+mn-lt"/>
              <a:ea typeface="+mn-ea"/>
              <a:cs typeface="+mn-cs"/>
            </a:endParaRPr>
          </a:p>
          <a:p>
            <a:r>
              <a:rPr lang="en-US" b="1" kern="1200" dirty="0" smtClean="0">
                <a:solidFill>
                  <a:schemeClr val="tx1"/>
                </a:solidFill>
                <a:latin typeface="+mn-lt"/>
                <a:ea typeface="+mn-ea"/>
                <a:cs typeface="+mn-cs"/>
              </a:rPr>
              <a:t> </a:t>
            </a:r>
            <a:r>
              <a:rPr lang="es-ES_tradnl" sz="1200" b="1" kern="1200" dirty="0" smtClean="0">
                <a:solidFill>
                  <a:schemeClr val="tx1"/>
                </a:solidFill>
                <a:effectLst/>
                <a:latin typeface="+mn-lt"/>
                <a:ea typeface="+mn-ea"/>
                <a:cs typeface="+mn-cs"/>
              </a:rPr>
              <a:t>Este proceso es muy delicado. Tenemos que llegar al entendimiento  de que Jesús conoce nuestras necesidades y debilidades. </a:t>
            </a:r>
            <a:r>
              <a:rPr lang="es-ES_tradnl" sz="1200" kern="1200" dirty="0" smtClean="0">
                <a:solidFill>
                  <a:schemeClr val="tx1"/>
                </a:solidFill>
                <a:effectLst/>
                <a:latin typeface="+mn-lt"/>
                <a:ea typeface="+mn-ea"/>
                <a:cs typeface="+mn-cs"/>
              </a:rPr>
              <a:t>Las Escrituras enseñan que el Hijo de Dios, “el cual siendo el resplandor de su gloria, y la imagen misma de su sustancia” (Hebreos 1:3), participó de la misma “carne y sangre”,  “en todo semejante a sus hermanos”, y “padeció siendo tentado”, así que es “poderoso para socorrer a los que son tentados” (Hebreos 2:14, 18). Esto significa algo muy simple y muy alentador; Cuando vamos a Jesús con nuestras almas tentadas, él se hace eco de nosotros. Se identifica. De alguna manera, conserva su pureza inmaculada, pero conoce las luchas de los seres humanos pecadores.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mayoría de nosotros trata de purificarse del pecado antes de venir a Jesús. Es como si al estar avergonzado de mis dientes torcidos, trato de enderezarlos para tratar de impresionar al ortodontista. En lo que toca a nuestras heridas infligidas por el pecado, el torcido debe acercarse al Enderezador en su  estado torcido o ser condenado a la torcedura eterna.</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err="1" smtClean="0">
                <a:solidFill>
                  <a:schemeClr val="tx1"/>
                </a:solidFill>
                <a:effectLst/>
                <a:latin typeface="+mn-lt"/>
                <a:ea typeface="+mn-ea"/>
                <a:cs typeface="+mn-cs"/>
              </a:rPr>
              <a:t>Aceptar</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Responsabilidad</a:t>
            </a:r>
            <a:endParaRPr lang="en-US" sz="1200" i="1"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Nuestras tendencias pecaminosas dan a nuestra naturaleza carnal una forma específica, tan única como una huella digital. El gran pecado de cierto hombre puede ser el alcohol; una mujer se hunde en el chisme; un joven en la lujuria. El pecado puede tomar formas inofensivas como comer demasiada azúcar, o formas nefandas tal como la pedofilia. Un hombre al cual conozco desarrolló un fetichismo—una fascinación sexual—respecto a los pies, con el cual batallaba constantemente. El pecado puede tomar tantas formas como cantidad de personas hay en el mundo.</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endParaRPr lang="en-US" b="1" kern="1200" dirty="0" smtClean="0">
              <a:solidFill>
                <a:schemeClr val="tx1"/>
              </a:solidFill>
              <a:latin typeface="+mn-lt"/>
              <a:ea typeface="+mn-ea"/>
              <a:cs typeface="+mn-cs"/>
            </a:endParaRPr>
          </a:p>
          <a:p>
            <a:r>
              <a:rPr lang="es-ES_tradnl" sz="1200" b="1" kern="1200" dirty="0" smtClean="0">
                <a:solidFill>
                  <a:schemeClr val="tx1"/>
                </a:solidFill>
                <a:effectLst/>
                <a:latin typeface="+mn-lt"/>
                <a:ea typeface="+mn-ea"/>
                <a:cs typeface="+mn-cs"/>
              </a:rPr>
              <a:t>No podemos cambiar la forma de nuestra naturaleza carnal, pero podemos  decidir si la alimentamos o no. Aliméntala y crecerá. Déjala morir de hambre y se debilitará.</a:t>
            </a:r>
            <a:r>
              <a:rPr lang="es-ES_tradnl" sz="1200" kern="1200" dirty="0" smtClean="0">
                <a:solidFill>
                  <a:schemeClr val="tx1"/>
                </a:solidFill>
                <a:effectLst/>
                <a:latin typeface="+mn-lt"/>
                <a:ea typeface="+mn-ea"/>
                <a:cs typeface="+mn-cs"/>
              </a:rPr>
              <a:t>  No es culpa nuestra que recibamos  desventajas genéticas y de desarrollo. No es nuestra culpa cuando sufrimos de abuso que nos coloca en el camino de las adicciones, heridas emocionales y problemas en las relaciones. ¡Las heridas del pasado NO SON CULPA NUESTRA! Pero lo que hacemos con ellas </a:t>
            </a:r>
            <a:r>
              <a:rPr lang="es-ES_tradnl" sz="1200" i="1" kern="1200" dirty="0" smtClean="0">
                <a:solidFill>
                  <a:schemeClr val="tx1"/>
                </a:solidFill>
                <a:effectLst/>
                <a:latin typeface="+mn-lt"/>
                <a:ea typeface="+mn-ea"/>
                <a:cs typeface="+mn-cs"/>
              </a:rPr>
              <a:t>es </a:t>
            </a:r>
            <a:r>
              <a:rPr lang="es-ES_tradnl" sz="1200" kern="1200" dirty="0" smtClean="0">
                <a:solidFill>
                  <a:schemeClr val="tx1"/>
                </a:solidFill>
                <a:effectLst/>
                <a:latin typeface="+mn-lt"/>
                <a:ea typeface="+mn-ea"/>
                <a:cs typeface="+mn-cs"/>
              </a:rPr>
              <a:t>nuestra responsabilidad. Podemos dejar que nuestra baja naturaleza reaccione, alimentando la bestia que llevamos dentro, obteniendo gratificación momentánea, pero en última instancia sacrificando todo aquello que amamos; o podemos dejar morir de hambre a la bestia y alimentar el espíritu.</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286000" cy="1714500"/>
          </a:xfrm>
        </p:spPr>
      </p:sp>
      <p:sp>
        <p:nvSpPr>
          <p:cNvPr id="3" name="Notes Placeholder 2"/>
          <p:cNvSpPr>
            <a:spLocks noGrp="1"/>
          </p:cNvSpPr>
          <p:nvPr>
            <p:ph type="body" idx="1"/>
          </p:nvPr>
        </p:nvSpPr>
        <p:spPr>
          <a:xfrm>
            <a:off x="685800" y="2209800"/>
            <a:ext cx="5486400" cy="6248400"/>
          </a:xfrm>
        </p:spPr>
        <p:txBody>
          <a:bodyPr>
            <a:normAutofit/>
          </a:bodyPr>
          <a:lstStyle/>
          <a:p>
            <a:r>
              <a:rPr lang="es-ES_tradnl" sz="1200" kern="1200" dirty="0" smtClean="0">
                <a:solidFill>
                  <a:schemeClr val="tx1"/>
                </a:solidFill>
                <a:effectLst/>
                <a:latin typeface="+mn-lt"/>
                <a:ea typeface="+mn-ea"/>
                <a:cs typeface="+mn-cs"/>
              </a:rPr>
              <a:t>El evangelio de Juan describe una excelente metáfora sobre la elección humana. Pilato colocó a Jesús al lado de Barrabás. Qué extraña yuxtaposición—el inocente y santo Dios-hombre y un malvado ladrón. Pilato dijo entonces: “¿A cuál quieren que suelte?”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“¡Barrabás!” gritó la gente.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“¿Qué hare con Jesús llamado el Cristo?”, preguntó Pilato.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“¡Crucifíquenlo!”, gritaron ellos.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“¿Por qué? ¿Qué mal ha hecho?”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“¡Crucifíquenlo!” (Ver Mateo 27:15-23).</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Sabemos que Pilato soltó a Barrabás y crucificó  a Jesús. Nuestro destino depende hoy de la misma opción. No podemos cambiar la forma de nuestro Barrabás interior, pero podemos elegir si lo liberamos o no. Podemos crucificar a Jesús fuera de nuestro corazón y librar a Barrabás para accionar nuestras peores tendencias. O podemos crucificar a Barrabás, la naturaleza carnal con todo su odio, lujuria, envidia y orgullo,  y liberar a  Jesús para que viva en nosotros. Crucificar a Jesús, liberar a Barrabás. Crucificar a Barrabás, liberar a  Jesús. En última instancia somos nosotros los que debemos decidir entre uno y otro.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Sabes bien cuál elección te recomiendo.  Si crucificas a Barrabás y liberas a Jesús,  permitirás penetrar  en esas grietas oscuras de tu alma la presencia sanadora del Amor. Él puede sanar esas heridas tan profundas que no pueden expresarse en voz alta y satisfacer el hambre nunca satisfecha. Él puede incluso romper baluartes generacionales a fin de crear un nuevo legado para tus hijos. La promesa es: “Y confesarán su iniquidad, y la iniquidad de sus padres. . . y entonces se humillará su corazón incircunciso, y reconocerán su pecado. Entonces yo me acordará de mi pacto con Jacob, y asimismo de mi pacto con Isaac, y también de mi pacto con Abraham me acordaré, y haré memoria de la tierra” (Levítico 26:40-42). Por medio del evangelio, el traspaso del pecado de una generación a la siguiente puede detenerse contigo. </a:t>
            </a:r>
            <a:endParaRPr lang="en-US" sz="110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110000"/>
              </a:lnSpc>
              <a:buFont typeface="Arial"/>
              <a:buChar char="•"/>
            </a:pPr>
            <a:r>
              <a:rPr lang="es-ES_tradnl" sz="1200" kern="1200" dirty="0" smtClean="0">
                <a:solidFill>
                  <a:schemeClr val="tx1"/>
                </a:solidFill>
                <a:effectLst/>
                <a:latin typeface="+mn-lt"/>
                <a:ea typeface="+mn-ea"/>
                <a:cs typeface="+mn-cs"/>
              </a:rPr>
              <a:t>Las personas no siempre responden negativamente al abuso infantil y los traumas. ¿Qué piensas que hace la diferencia entre una respuesta constructiva y una destructiva?</a:t>
            </a:r>
          </a:p>
          <a:p>
            <a:pPr marL="171450" marR="0" indent="-171450" algn="l" defTabSz="914400" rtl="0" eaLnBrk="1" fontAlgn="auto" latinLnBrk="0" hangingPunct="1">
              <a:lnSpc>
                <a:spcPct val="110000"/>
              </a:lnSpc>
              <a:spcBef>
                <a:spcPts val="0"/>
              </a:spcBef>
              <a:spcAft>
                <a:spcPts val="0"/>
              </a:spcAft>
              <a:buClrTx/>
              <a:buSzTx/>
              <a:buFont typeface="Arial"/>
              <a:buChar char="•"/>
              <a:tabLst/>
              <a:defRPr/>
            </a:pPr>
            <a:r>
              <a:rPr lang="es-ES_tradnl" dirty="0" smtClean="0"/>
              <a:t>Cuando revisaste la </a:t>
            </a:r>
            <a:r>
              <a:rPr lang="es-ES_tradnl" b="1" dirty="0" smtClean="0">
                <a:solidFill>
                  <a:srgbClr val="7030A0"/>
                </a:solidFill>
              </a:rPr>
              <a:t>“Lista de Verificación de Salud Mental,”</a:t>
            </a:r>
            <a:r>
              <a:rPr lang="es-ES_tradnl" dirty="0" smtClean="0"/>
              <a:t> ¿qué presentes factores contribuyentes al cambio pudiste identificar?</a:t>
            </a:r>
            <a:endParaRPr lang="en-US" dirty="0" smtClean="0"/>
          </a:p>
          <a:p>
            <a:pPr marL="0" indent="0">
              <a:lnSpc>
                <a:spcPct val="110000"/>
              </a:lnSpc>
              <a:buFont typeface="Arial"/>
              <a:buNone/>
            </a:pPr>
            <a:endParaRPr lang="es-ES_tradnl" sz="1200" kern="1200" dirty="0" smtClean="0">
              <a:solidFill>
                <a:schemeClr val="tx1"/>
              </a:solidFill>
              <a:effectLst/>
              <a:latin typeface="+mn-lt"/>
              <a:ea typeface="+mn-ea"/>
              <a:cs typeface="+mn-cs"/>
            </a:endParaRPr>
          </a:p>
          <a:p>
            <a:pPr marL="171450" indent="-171450">
              <a:lnSpc>
                <a:spcPct val="110000"/>
              </a:lnSpc>
              <a:buFont typeface="Arial"/>
              <a:buChar char="•"/>
            </a:pPr>
            <a:endParaRPr lang="es-ES_tradnl" sz="1200" kern="1200" dirty="0" smtClean="0">
              <a:solidFill>
                <a:schemeClr val="tx1"/>
              </a:solidFill>
              <a:effectLst/>
              <a:latin typeface="+mn-lt"/>
              <a:ea typeface="+mn-ea"/>
              <a:cs typeface="+mn-cs"/>
            </a:endParaRPr>
          </a:p>
          <a:p>
            <a:pPr marL="171450" indent="-171450">
              <a:lnSpc>
                <a:spcPct val="110000"/>
              </a:lnSpc>
              <a:buFont typeface="Arial"/>
              <a:buChar char="•"/>
            </a:pPr>
            <a:endParaRPr lang="es-ES_tradnl" sz="1200" kern="1200" dirty="0" smtClean="0">
              <a:solidFill>
                <a:schemeClr val="tx1"/>
              </a:solidFill>
              <a:effectLst/>
              <a:latin typeface="+mn-lt"/>
              <a:ea typeface="+mn-ea"/>
              <a:cs typeface="+mn-cs"/>
            </a:endParaRPr>
          </a:p>
          <a:p>
            <a:pPr marL="0" indent="0">
              <a:lnSpc>
                <a:spcPct val="110000"/>
              </a:lnSpc>
              <a:buFont typeface="Arial"/>
              <a:buNone/>
            </a:pPr>
            <a:endParaRPr lang="es-ES_tradnl" sz="1200" kern="1200" dirty="0" smtClean="0">
              <a:solidFill>
                <a:schemeClr val="tx1"/>
              </a:solidFill>
              <a:effectLst/>
              <a:latin typeface="+mn-lt"/>
              <a:ea typeface="+mn-ea"/>
              <a:cs typeface="+mn-cs"/>
            </a:endParaRPr>
          </a:p>
          <a:p>
            <a:r>
              <a:rPr lang="es-ES_tradnl" dirty="0" smtClean="0"/>
              <a:t> </a:t>
            </a: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 ¿Sabes de algunos traumas prenatales, de nacimiento, o de la infancia que posiblemente contribuyen a algunas de tus luchas presentes? ¿Si es así, cuáles son?</a:t>
            </a:r>
            <a:endParaRPr lang="en-US" sz="1200" kern="1200" dirty="0" smtClean="0">
              <a:solidFill>
                <a:schemeClr val="tx1"/>
              </a:solidFill>
              <a:effectLst/>
              <a:latin typeface="+mn-lt"/>
              <a:ea typeface="+mn-ea"/>
              <a:cs typeface="+mn-cs"/>
            </a:endParaRPr>
          </a:p>
          <a:p>
            <a:pPr marL="0" indent="0">
              <a:lnSpc>
                <a:spcPct val="110000"/>
              </a:lnSpc>
              <a:buFont typeface="Arial"/>
              <a:buNone/>
            </a:pPr>
            <a:r>
              <a:rPr lang="es-ES_tradnl" sz="1200" kern="1200" dirty="0" smtClean="0">
                <a:solidFill>
                  <a:schemeClr val="tx1"/>
                </a:solidFill>
                <a:effectLst/>
                <a:latin typeface="+mn-lt"/>
                <a:ea typeface="+mn-ea"/>
                <a:cs typeface="+mn-cs"/>
              </a:rPr>
              <a:t>¿Vienes de un hogar cariñoso donde se expresan los sentimientos, o de un hogar más reservado? ¿Se expresaba o no verbalmente el amor? ¿Cómo te impactan estas cosas ahora?</a:t>
            </a: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19</a:t>
            </a:fld>
            <a:endParaRPr lang="en-US" dirty="0"/>
          </a:p>
        </p:txBody>
      </p:sp>
    </p:spTree>
    <p:extLst>
      <p:ext uri="{BB962C8B-B14F-4D97-AF65-F5344CB8AC3E}">
        <p14:creationId xmlns:p14="http://schemas.microsoft.com/office/powerpoint/2010/main" val="163220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es-ES_tradnl" sz="1200" kern="1200" dirty="0" smtClean="0">
                <a:solidFill>
                  <a:schemeClr val="tx1"/>
                </a:solidFill>
                <a:effectLst/>
                <a:latin typeface="+mn-lt"/>
                <a:ea typeface="+mn-ea"/>
                <a:cs typeface="+mn-cs"/>
              </a:rPr>
              <a:t>¿Había algunas conductas paternales u otras conductas que aprendiste a imitar en forma positiva?  ¿Has pasado a otros el legado de conductas negativas tales como crítica, enojo, retraimiento,  etc.?</a:t>
            </a:r>
          </a:p>
          <a:p>
            <a:r>
              <a:rPr lang="es-ES_tradnl" sz="1200" kern="1200" dirty="0" smtClean="0">
                <a:solidFill>
                  <a:schemeClr val="tx1"/>
                </a:solidFill>
                <a:effectLst/>
                <a:latin typeface="+mn-lt"/>
                <a:ea typeface="+mn-ea"/>
                <a:cs typeface="+mn-cs"/>
              </a:rPr>
              <a:t>¿Has experimentado a través del poder de la elección y la gracia de Dios, la superación de algunas  conductas negativas? Explica.</a:t>
            </a:r>
            <a:endParaRPr lang="en-US" sz="1200" kern="1200" dirty="0" smtClean="0">
              <a:solidFill>
                <a:schemeClr val="tx1"/>
              </a:solidFill>
              <a:effectLst/>
              <a:latin typeface="+mn-lt"/>
              <a:ea typeface="+mn-ea"/>
              <a:cs typeface="+mn-cs"/>
            </a:endParaRPr>
          </a:p>
          <a:p>
            <a:pPr marL="0" indent="0">
              <a:lnSpc>
                <a:spcPct val="110000"/>
              </a:lnSpc>
              <a:buFont typeface="Arial"/>
              <a:buNone/>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20</a:t>
            </a:fld>
            <a:endParaRPr lang="en-US" dirty="0"/>
          </a:p>
        </p:txBody>
      </p:sp>
    </p:spTree>
    <p:extLst>
      <p:ext uri="{BB962C8B-B14F-4D97-AF65-F5344CB8AC3E}">
        <p14:creationId xmlns:p14="http://schemas.microsoft.com/office/powerpoint/2010/main" val="1220074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lstStyle/>
          <a:p>
            <a:r>
              <a:rPr lang="es-ES_tradnl" sz="1200" kern="1200" dirty="0" smtClean="0">
                <a:solidFill>
                  <a:schemeClr val="tx1"/>
                </a:solidFill>
                <a:effectLst/>
                <a:latin typeface="+mn-lt"/>
                <a:ea typeface="+mn-ea"/>
                <a:cs typeface="+mn-cs"/>
              </a:rPr>
              <a:t> ¿Pueden las personas experimentar sanidad emocional separada de la sanidad moral y espiritual? Comparte tus pensamientos respecto a esto.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indent="0">
              <a:lnSpc>
                <a:spcPct val="110000"/>
              </a:lnSpc>
              <a:buFont typeface="Arial"/>
              <a:buNone/>
            </a:pPr>
            <a:r>
              <a:rPr lang="es-ES_tradnl" sz="1200" kern="1200" dirty="0" smtClean="0">
                <a:solidFill>
                  <a:schemeClr val="tx1"/>
                </a:solidFill>
                <a:effectLst/>
                <a:latin typeface="+mn-lt"/>
                <a:ea typeface="+mn-ea"/>
                <a:cs typeface="+mn-cs"/>
              </a:rPr>
              <a:t>¿Has hasta ahora en este seminario logrado obtener percepciones acerca de tu “maquinaria moral”? Comparte tu experiencia.</a:t>
            </a: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21</a:t>
            </a:fld>
            <a:endParaRPr lang="en-US" dirty="0"/>
          </a:p>
        </p:txBody>
      </p:sp>
    </p:spTree>
    <p:extLst>
      <p:ext uri="{BB962C8B-B14F-4D97-AF65-F5344CB8AC3E}">
        <p14:creationId xmlns:p14="http://schemas.microsoft.com/office/powerpoint/2010/main" val="3804131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es-ES_tradnl" sz="1200" kern="1200" dirty="0" smtClean="0">
                <a:solidFill>
                  <a:schemeClr val="tx1"/>
                </a:solidFill>
                <a:effectLst/>
                <a:latin typeface="+mn-lt"/>
                <a:ea typeface="+mn-ea"/>
                <a:cs typeface="+mn-cs"/>
              </a:rPr>
              <a:t> ¿Has estado alguna vez “estancado”, deteniéndote en heridas del pasado? Explica.</a:t>
            </a:r>
          </a:p>
          <a:p>
            <a:pPr marL="171450" indent="-171450">
              <a:lnSpc>
                <a:spcPct val="110000"/>
              </a:lnSpc>
              <a:buFont typeface="Arial"/>
              <a:buChar char="•"/>
            </a:pPr>
            <a:r>
              <a:rPr lang="es-ES_tradnl" sz="1200" kern="1200" dirty="0" smtClean="0">
                <a:solidFill>
                  <a:schemeClr val="tx1"/>
                </a:solidFill>
                <a:effectLst/>
                <a:latin typeface="+mn-lt"/>
                <a:ea typeface="+mn-ea"/>
                <a:cs typeface="+mn-cs"/>
              </a:rPr>
              <a:t>¿Te hace el conocer el amor de Jesús, más inclinado a sentirte responsable por tus elecciones? Explica.</a:t>
            </a:r>
          </a:p>
          <a:p>
            <a:pPr marL="0" indent="0">
              <a:lnSpc>
                <a:spcPct val="110000"/>
              </a:lnSpc>
              <a:buFont typeface="Arial"/>
              <a:buNone/>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22</a:t>
            </a:fld>
            <a:endParaRPr lang="en-US" dirty="0"/>
          </a:p>
        </p:txBody>
      </p:sp>
    </p:spTree>
    <p:extLst>
      <p:ext uri="{BB962C8B-B14F-4D97-AF65-F5344CB8AC3E}">
        <p14:creationId xmlns:p14="http://schemas.microsoft.com/office/powerpoint/2010/main" val="1508260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smtClean="0">
                <a:latin typeface="Book Antiqua"/>
                <a:cs typeface="Book Antiqua"/>
              </a:rPr>
              <a:t>Oración</a:t>
            </a:r>
            <a:endParaRPr lang="en-US" sz="1600" b="1" dirty="0" smtClean="0">
              <a:latin typeface="Book Antiqua"/>
              <a:cs typeface="Book Antiqua"/>
            </a:endParaRPr>
          </a:p>
          <a:p>
            <a:pPr marL="0" indent="0" algn="ctr">
              <a:buNone/>
            </a:pPr>
            <a:endParaRPr lang="en-US" sz="1200" b="1" dirty="0" smtClean="0">
              <a:latin typeface="Book Antiqua"/>
              <a:cs typeface="Book Antiqu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Book Antiqua"/>
                <a:cs typeface="Book Antiqua"/>
              </a:rPr>
              <a:t>“</a:t>
            </a:r>
            <a:r>
              <a:rPr lang="en-US" sz="1200" b="1" dirty="0" err="1" smtClean="0">
                <a:latin typeface="Book Antiqua"/>
                <a:cs typeface="Book Antiqua"/>
              </a:rPr>
              <a:t>Escudríñame</a:t>
            </a:r>
            <a:r>
              <a:rPr lang="en-US" sz="1200" b="1" dirty="0" smtClean="0">
                <a:latin typeface="Book Antiqua"/>
                <a:cs typeface="Book Antiqua"/>
              </a:rPr>
              <a:t>, oh </a:t>
            </a:r>
            <a:r>
              <a:rPr lang="en-US" sz="1200" b="1" dirty="0" err="1" smtClean="0">
                <a:latin typeface="Book Antiqua"/>
                <a:cs typeface="Book Antiqua"/>
              </a:rPr>
              <a:t>Jehová</a:t>
            </a:r>
            <a:r>
              <a:rPr lang="en-US" sz="1200" b="1" dirty="0" smtClean="0">
                <a:latin typeface="Book Antiqua"/>
                <a:cs typeface="Book Antiqua"/>
              </a:rPr>
              <a:t>, y </a:t>
            </a:r>
            <a:r>
              <a:rPr lang="en-US" sz="1200" b="1" dirty="0" err="1" smtClean="0">
                <a:latin typeface="Book Antiqua"/>
                <a:cs typeface="Book Antiqua"/>
              </a:rPr>
              <a:t>pruébame</a:t>
            </a:r>
            <a:r>
              <a:rPr lang="en-US" sz="1200" b="1" dirty="0" smtClean="0">
                <a:latin typeface="Book Antiqua"/>
                <a:cs typeface="Book Antiqua"/>
              </a:rPr>
              <a:t>; </a:t>
            </a:r>
            <a:r>
              <a:rPr lang="en-US" sz="1200" b="1" dirty="0" err="1" smtClean="0">
                <a:latin typeface="Book Antiqua"/>
                <a:cs typeface="Book Antiqua"/>
              </a:rPr>
              <a:t>Examina</a:t>
            </a:r>
            <a:r>
              <a:rPr lang="en-US" sz="1200" b="1" dirty="0" smtClean="0">
                <a:latin typeface="Book Antiqua"/>
                <a:cs typeface="Book Antiqua"/>
              </a:rPr>
              <a:t> </a:t>
            </a:r>
            <a:r>
              <a:rPr lang="en-US" sz="1200" b="1" dirty="0" err="1" smtClean="0">
                <a:latin typeface="Book Antiqua"/>
                <a:cs typeface="Book Antiqua"/>
              </a:rPr>
              <a:t>mis</a:t>
            </a:r>
            <a:r>
              <a:rPr lang="en-US" sz="1200" b="1" dirty="0" smtClean="0">
                <a:latin typeface="Book Antiqua"/>
                <a:cs typeface="Book Antiqua"/>
              </a:rPr>
              <a:t> </a:t>
            </a:r>
            <a:r>
              <a:rPr lang="es-ES_tradnl" sz="1200" b="1" dirty="0" smtClean="0">
                <a:latin typeface="Book Antiqua"/>
                <a:cs typeface="Book Antiqua"/>
              </a:rPr>
              <a:t>íntimos pensamientos y mi corazón</a:t>
            </a:r>
            <a:r>
              <a:rPr lang="en-US" sz="1200" b="1" smtClean="0">
                <a:latin typeface="Book Antiqua"/>
                <a:cs typeface="Book Antiqua"/>
              </a:rPr>
              <a:t>”. </a:t>
            </a:r>
            <a:r>
              <a:rPr lang="en-US" sz="1200" b="1" dirty="0" smtClean="0">
                <a:latin typeface="Book Antiqua"/>
                <a:cs typeface="Book Antiqua"/>
              </a:rPr>
              <a:t>(</a:t>
            </a:r>
            <a:r>
              <a:rPr lang="en-US" sz="1200" b="1" dirty="0" err="1" smtClean="0">
                <a:latin typeface="Book Antiqua"/>
                <a:cs typeface="Book Antiqua"/>
              </a:rPr>
              <a:t>Salmos</a:t>
            </a:r>
            <a:r>
              <a:rPr lang="en-US" sz="1200" b="1" dirty="0" smtClean="0">
                <a:latin typeface="Book Antiqua"/>
                <a:cs typeface="Book Antiqua"/>
              </a:rPr>
              <a:t> 26:2)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Book Antiqua"/>
              <a:cs typeface="Book Antiqua"/>
            </a:endParaRPr>
          </a:p>
          <a:p>
            <a:endParaRPr lang="en-US" b="1" dirty="0">
              <a:latin typeface="Book Antiqua"/>
              <a:cs typeface="Book Antiqua"/>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23</a:t>
            </a:fld>
            <a:endParaRPr lang="en-US" dirty="0"/>
          </a:p>
        </p:txBody>
      </p:sp>
    </p:spTree>
    <p:extLst>
      <p:ext uri="{BB962C8B-B14F-4D97-AF65-F5344CB8AC3E}">
        <p14:creationId xmlns:p14="http://schemas.microsoft.com/office/powerpoint/2010/main" val="214402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Autofit/>
          </a:bodyPr>
          <a:lstStyle/>
          <a:p>
            <a:pPr>
              <a:lnSpc>
                <a:spcPct val="110000"/>
              </a:lnSpc>
            </a:pPr>
            <a:r>
              <a:rPr lang="en-US" b="1" kern="1200" dirty="0" smtClean="0">
                <a:solidFill>
                  <a:schemeClr val="tx1"/>
                </a:solidFill>
                <a:latin typeface="+mn-lt"/>
                <a:ea typeface="+mn-ea"/>
                <a:cs typeface="+mn-cs"/>
              </a:rPr>
              <a:t>INTRODUCCI</a:t>
            </a:r>
            <a:r>
              <a:rPr lang="es-ES_tradnl" b="1" kern="1200" dirty="0" smtClean="0">
                <a:solidFill>
                  <a:schemeClr val="tx1"/>
                </a:solidFill>
                <a:latin typeface="+mn-lt"/>
                <a:ea typeface="+mn-ea"/>
                <a:cs typeface="+mn-cs"/>
              </a:rPr>
              <a:t>ON</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Susana, una  agotada madre  soltera, se mudó  a nuestra comunidad. Parecía amable y divertida,</a:t>
            </a:r>
            <a:r>
              <a:rPr lang="en-US"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aunque un poco despistada. Fue todo un impacto descubrir años después, que maltrataba  y aun torturaba a sus hijos. Los castigaba a golpes y torturaba psicológicamente, metiéndolos incluso dentro de sacos de lavandería y dejándolos por horas dentro de un clóset. Todo esto terminó cuando su hijo e hija, ahora jóvenes adultos, la estrangularon, metiendo su  cuerpo en un baúl, el cual arrojaron al río. ¡Qué resultado tan triste de maltrato infantil!</a:t>
            </a:r>
          </a:p>
          <a:p>
            <a:r>
              <a:rPr lang="es-ES_tradnl" sz="1200" b="1" kern="1200" dirty="0" smtClean="0">
                <a:solidFill>
                  <a:schemeClr val="tx1"/>
                </a:solidFill>
                <a:effectLst/>
                <a:latin typeface="+mn-lt"/>
                <a:ea typeface="+mn-ea"/>
                <a:cs typeface="+mn-cs"/>
              </a:rPr>
              <a:t>La crianza de los hijos coloca sobre los seres humanos la solemne responsabilidad de formar su carácter a semejanza de Dios. </a:t>
            </a:r>
            <a:r>
              <a:rPr lang="es-ES_tradnl" sz="1200" kern="1200" dirty="0" smtClean="0">
                <a:solidFill>
                  <a:schemeClr val="tx1"/>
                </a:solidFill>
                <a:effectLst/>
                <a:latin typeface="+mn-lt"/>
                <a:ea typeface="+mn-ea"/>
                <a:cs typeface="+mn-cs"/>
              </a:rPr>
              <a:t>Desde el punto de vista psicológico, los padres representan a Dios ante sus hijos. Sin embargo, la imagen que presentan puede ser horriblemente incorrecta. Desafortunadamente, los padres con frecuencia pasan a sus hijos maldiciones en vez de bendiciones.</a:t>
            </a:r>
          </a:p>
          <a:p>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Considerando el triste caso de Susana, es probable que esta madre abusiva haya sido ella misma maltratada, abusada. Aproximadamente un tercio de los niños que vienen de hogares abusivos llegan a convertirse en abusadores.  Generación tras generación, el dolor continúa hasta que algo pasa que detiene esa locura. Esa persona puedes ser tú. Esa persona puedo ser yo.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Pero al darnos cuenta de la prevalencia del abuso, debemos tener cuidado de no permitir que las historias tristes llenen nuestra mente. Debemos enfocar la atención en las soluciones. El hecho es que muchos hijos maltratados  </a:t>
            </a:r>
            <a:r>
              <a:rPr lang="es-ES_tradnl" sz="1200" i="1" kern="1200" dirty="0" smtClean="0">
                <a:solidFill>
                  <a:schemeClr val="tx1"/>
                </a:solidFill>
                <a:effectLst/>
                <a:latin typeface="+mn-lt"/>
                <a:ea typeface="+mn-ea"/>
                <a:cs typeface="+mn-cs"/>
              </a:rPr>
              <a:t>no </a:t>
            </a:r>
            <a:r>
              <a:rPr lang="es-ES_tradnl" sz="1200" kern="1200" dirty="0" smtClean="0">
                <a:solidFill>
                  <a:schemeClr val="tx1"/>
                </a:solidFill>
                <a:effectLst/>
                <a:latin typeface="+mn-lt"/>
                <a:ea typeface="+mn-ea"/>
                <a:cs typeface="+mn-cs"/>
              </a:rPr>
              <a:t>abusan, no maltratan,  </a:t>
            </a:r>
            <a:r>
              <a:rPr lang="es-ES_tradnl" sz="1200" i="1" kern="1200" dirty="0" smtClean="0">
                <a:solidFill>
                  <a:schemeClr val="tx1"/>
                </a:solidFill>
                <a:effectLst/>
                <a:latin typeface="+mn-lt"/>
                <a:ea typeface="+mn-ea"/>
                <a:cs typeface="+mn-cs"/>
              </a:rPr>
              <a:t>no </a:t>
            </a:r>
            <a:r>
              <a:rPr lang="es-ES_tradnl" sz="1200" kern="1200" dirty="0" smtClean="0">
                <a:solidFill>
                  <a:schemeClr val="tx1"/>
                </a:solidFill>
                <a:effectLst/>
                <a:latin typeface="+mn-lt"/>
                <a:ea typeface="+mn-ea"/>
                <a:cs typeface="+mn-cs"/>
              </a:rPr>
              <a:t>pasan esa conducta a la siguiente generación.</a:t>
            </a:r>
            <a:r>
              <a:rPr lang="en-US" kern="1200" dirty="0" smtClean="0">
                <a:solidFill>
                  <a:schemeClr val="tx1"/>
                </a:solidFill>
                <a:latin typeface="+mn-lt"/>
                <a:ea typeface="+mn-ea"/>
                <a:cs typeface="+mn-cs"/>
              </a:rPr>
              <a:t>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09600" y="2667000"/>
            <a:ext cx="5486400" cy="5867400"/>
          </a:xfrm>
        </p:spPr>
        <p:txBody>
          <a:bodyPr>
            <a:normAutofit/>
          </a:bodyPr>
          <a:lstStyle/>
          <a:p>
            <a:r>
              <a:rPr lang="es-ES_tradnl" sz="1200"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¿Cómo enfrentamos y sanamos las heridas del pasado? ¿Cómo remueve Dios de nuestra alma los patrones disfuncionales que causan que pasemos nuestro dolor sufrido a la siguiente generación?</a:t>
            </a:r>
            <a:r>
              <a:rPr lang="es-ES_tradnl" sz="1200" kern="1200" dirty="0" smtClean="0">
                <a:solidFill>
                  <a:schemeClr val="tx1"/>
                </a:solidFill>
                <a:effectLst/>
                <a:latin typeface="+mn-lt"/>
                <a:ea typeface="+mn-ea"/>
                <a:cs typeface="+mn-cs"/>
              </a:rPr>
              <a:t> Exploremos las respuestas a estas preguntas.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Todos heredamos un paquete de rasgos individuales genéticos, o los tomamos del ambiente. El paquete varía. Algunos crecemos en hogares felices, algunos en casas abusivas o adictivas. Para algunos es más difícil que para otros. Pero todos tenemos heridas del pasado que necesitan ser sanadas.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Tal vez nuestra propia sabiduría no puede ayudarnos a sanar, pero Jesús puede enseñarnos cómo vivir. Gracias a él, nuestras desventajas no tienen que convertirse en desastres. A través de él, nuestras pruebas pueden convertirse en testimonios.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rmAutofit/>
          </a:bodyPr>
          <a:lstStyle/>
          <a:p>
            <a:r>
              <a:rPr lang="es-ES_tradnl" sz="1200" b="1" kern="1200" dirty="0" smtClean="0">
                <a:solidFill>
                  <a:schemeClr val="tx1"/>
                </a:solidFill>
                <a:effectLst/>
                <a:latin typeface="+mn-lt"/>
                <a:ea typeface="+mn-ea"/>
                <a:cs typeface="+mn-cs"/>
              </a:rPr>
              <a:t>NATURALEZA, CRIANZA Y, ALGO MÁS </a:t>
            </a:r>
            <a:endParaRPr lang="en-US" sz="1200" kern="1200" dirty="0" smtClean="0">
              <a:solidFill>
                <a:schemeClr val="tx1"/>
              </a:solidFill>
              <a:effectLst/>
              <a:latin typeface="+mn-lt"/>
              <a:ea typeface="+mn-ea"/>
              <a:cs typeface="+mn-cs"/>
            </a:endParaRPr>
          </a:p>
          <a:p>
            <a:pPr>
              <a:lnSpc>
                <a:spcPct val="11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10000"/>
              </a:lnSpc>
            </a:pPr>
            <a:r>
              <a:rPr lang="es-ES_tradnl" sz="1200" b="1" kern="1200" dirty="0" smtClean="0">
                <a:solidFill>
                  <a:schemeClr val="tx1"/>
                </a:solidFill>
                <a:effectLst/>
                <a:latin typeface="+mn-lt"/>
                <a:ea typeface="+mn-ea"/>
                <a:cs typeface="+mn-cs"/>
              </a:rPr>
              <a:t>La ciencia identifica a los factores biológicos, o </a:t>
            </a:r>
            <a:r>
              <a:rPr lang="es-ES_tradnl" sz="1200" b="1" i="1" kern="1200" dirty="0" smtClean="0">
                <a:solidFill>
                  <a:schemeClr val="tx1"/>
                </a:solidFill>
                <a:effectLst/>
                <a:latin typeface="+mn-lt"/>
                <a:ea typeface="+mn-ea"/>
                <a:cs typeface="+mn-cs"/>
              </a:rPr>
              <a:t>naturaleza, </a:t>
            </a:r>
            <a:r>
              <a:rPr lang="es-ES_tradnl" sz="1200" b="1" kern="1200" dirty="0" smtClean="0">
                <a:solidFill>
                  <a:schemeClr val="tx1"/>
                </a:solidFill>
                <a:effectLst/>
                <a:latin typeface="+mn-lt"/>
                <a:ea typeface="+mn-ea"/>
                <a:cs typeface="+mn-cs"/>
              </a:rPr>
              <a:t>y a los factores ambientales, o </a:t>
            </a:r>
            <a:r>
              <a:rPr lang="es-ES_tradnl" sz="1200" b="1" i="1" kern="1200" dirty="0" smtClean="0">
                <a:solidFill>
                  <a:schemeClr val="tx1"/>
                </a:solidFill>
                <a:effectLst/>
                <a:latin typeface="+mn-lt"/>
                <a:ea typeface="+mn-ea"/>
                <a:cs typeface="+mn-cs"/>
              </a:rPr>
              <a:t>crianza, </a:t>
            </a:r>
            <a:r>
              <a:rPr lang="es-ES_tradnl" sz="1200" b="1" kern="1200" dirty="0" smtClean="0">
                <a:solidFill>
                  <a:schemeClr val="tx1"/>
                </a:solidFill>
                <a:effectLst/>
                <a:latin typeface="+mn-lt"/>
                <a:ea typeface="+mn-ea"/>
                <a:cs typeface="+mn-cs"/>
              </a:rPr>
              <a:t>como dos  contribuyentes a nuestro paquete  de rasgos individuales</a:t>
            </a:r>
            <a:r>
              <a:rPr lang="es-ES_tradnl" sz="1200" b="1" i="1"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Qué nos hace lo que somos? ¿Es la naturaleza? ¿Es la crianza? ¿Un poco de ambos? ¿O algo más? </a:t>
            </a:r>
            <a:r>
              <a:rPr lang="es-ES_tradnl" sz="1200" kern="1200" dirty="0" smtClean="0">
                <a:solidFill>
                  <a:schemeClr val="tx1"/>
                </a:solidFill>
                <a:effectLst/>
                <a:latin typeface="+mn-lt"/>
                <a:ea typeface="+mn-ea"/>
                <a:cs typeface="+mn-cs"/>
              </a:rPr>
              <a:t>Actualmente, el modelo científico se queda  corto ante la complejidad de la verdad. La biología juega un papel, el ambiente juega un papel; sí, pero también lo hace la elección. Los  que debaten si es la naturaleza o la crianza, parecen no mencionar nunca esto. Gracias a Dios, podemos tener  más autodeterminación que simples células en una placa de Petri o aun ratas que actúan por instinto dentro de una jaula. Poseemos un misterioso, maravilloso libre albedrío, que se mezcla con la naturaleza y crianza, produciendo la compleja realidad de nuestro ser presente.</a:t>
            </a: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Exploremos una a una, tanto la naturaleza, como la crianza  y la elección.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pPr marL="0" indent="0">
              <a:buNone/>
            </a:pPr>
            <a:r>
              <a:rPr lang="es-ES_tradnl" sz="1000" b="1" dirty="0" smtClean="0">
                <a:solidFill>
                  <a:srgbClr val="002060"/>
                </a:solidFill>
              </a:rPr>
              <a:t>Las tendencias proceden</a:t>
            </a:r>
            <a:r>
              <a:rPr lang="es-ES_tradnl" b="1" dirty="0" smtClean="0">
                <a:solidFill>
                  <a:srgbClr val="002060"/>
                </a:solidFill>
              </a:rPr>
              <a:t> de la:</a:t>
            </a:r>
            <a:endParaRPr lang="en-US" b="1" dirty="0" smtClean="0">
              <a:solidFill>
                <a:srgbClr val="002060"/>
              </a:solidFill>
            </a:endParaRPr>
          </a:p>
          <a:p>
            <a:pPr marL="0" indent="0">
              <a:buNone/>
            </a:pPr>
            <a:endParaRPr lang="en-US" sz="100" dirty="0" smtClean="0"/>
          </a:p>
          <a:p>
            <a:pPr marL="0" indent="0">
              <a:buNone/>
            </a:pPr>
            <a:r>
              <a:rPr lang="es-ES_tradnl" sz="1200" dirty="0" smtClean="0"/>
              <a:t>•   </a:t>
            </a:r>
            <a:r>
              <a:rPr lang="es-ES_tradnl" sz="1200" dirty="0" smtClean="0">
                <a:solidFill>
                  <a:srgbClr val="00B050"/>
                </a:solidFill>
              </a:rPr>
              <a:t>Naturaleza </a:t>
            </a:r>
            <a:endParaRPr lang="en-US" sz="1200" dirty="0" smtClean="0">
              <a:solidFill>
                <a:srgbClr val="00B050"/>
              </a:solidFill>
            </a:endParaRPr>
          </a:p>
          <a:p>
            <a:pPr marL="0" indent="0">
              <a:buNone/>
            </a:pPr>
            <a:r>
              <a:rPr lang="es-ES_tradnl" sz="1200" dirty="0" smtClean="0"/>
              <a:t>•   </a:t>
            </a:r>
            <a:r>
              <a:rPr lang="es-ES_tradnl" sz="1200" dirty="0" smtClean="0">
                <a:solidFill>
                  <a:srgbClr val="7030A0"/>
                </a:solidFill>
              </a:rPr>
              <a:t>Crianza</a:t>
            </a:r>
            <a:endParaRPr lang="en-US" sz="1200" dirty="0" smtClean="0">
              <a:solidFill>
                <a:srgbClr val="7030A0"/>
              </a:solidFill>
            </a:endParaRPr>
          </a:p>
          <a:p>
            <a:pPr marL="0" indent="0">
              <a:buNone/>
            </a:pPr>
            <a:r>
              <a:rPr lang="es-ES_tradnl" sz="1200" dirty="0" smtClean="0"/>
              <a:t>•   </a:t>
            </a:r>
            <a:r>
              <a:rPr lang="es-ES_tradnl" sz="1200" dirty="0" smtClean="0">
                <a:solidFill>
                  <a:srgbClr val="002060"/>
                </a:solidFill>
              </a:rPr>
              <a:t>Elección</a:t>
            </a:r>
            <a:endParaRPr lang="en-US" sz="1200" dirty="0" smtClean="0">
              <a:solidFill>
                <a:srgbClr val="002060"/>
              </a:solidFill>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6</a:t>
            </a:fld>
            <a:endParaRPr lang="en-US" dirty="0"/>
          </a:p>
        </p:txBody>
      </p:sp>
    </p:spTree>
    <p:extLst>
      <p:ext uri="{BB962C8B-B14F-4D97-AF65-F5344CB8AC3E}">
        <p14:creationId xmlns:p14="http://schemas.microsoft.com/office/powerpoint/2010/main" val="84946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457200"/>
            <a:ext cx="2209800" cy="1657350"/>
          </a:xfrm>
        </p:spPr>
      </p:sp>
      <p:sp>
        <p:nvSpPr>
          <p:cNvPr id="3" name="Notes Placeholder 2"/>
          <p:cNvSpPr>
            <a:spLocks noGrp="1"/>
          </p:cNvSpPr>
          <p:nvPr>
            <p:ph type="body" idx="1"/>
          </p:nvPr>
        </p:nvSpPr>
        <p:spPr>
          <a:xfrm>
            <a:off x="685800" y="2057400"/>
            <a:ext cx="5715000" cy="5867400"/>
          </a:xfrm>
        </p:spPr>
        <p:txBody>
          <a:bodyPr>
            <a:noAutofit/>
          </a:bodyPr>
          <a:lstStyle/>
          <a:p>
            <a:r>
              <a:rPr lang="es-ES_tradnl" sz="1200" b="1" i="1" kern="1200" dirty="0" smtClean="0">
                <a:solidFill>
                  <a:schemeClr val="tx1"/>
                </a:solidFill>
                <a:effectLst/>
                <a:latin typeface="+mn-lt"/>
                <a:ea typeface="+mn-ea"/>
                <a:cs typeface="+mn-cs"/>
              </a:rPr>
              <a:t>NATURALEZA</a:t>
            </a:r>
            <a:endParaRPr lang="en-US" sz="1200" i="1" kern="1200" dirty="0" smtClean="0">
              <a:solidFill>
                <a:schemeClr val="tx1"/>
              </a:solidFill>
              <a:effectLst/>
              <a:latin typeface="+mn-lt"/>
              <a:ea typeface="+mn-ea"/>
              <a:cs typeface="+mn-cs"/>
            </a:endParaRPr>
          </a:p>
          <a:p>
            <a:r>
              <a:rPr lang="en-US" kern="1200" dirty="0" smtClean="0">
                <a:solidFill>
                  <a:schemeClr val="tx1"/>
                </a:solidFill>
              </a:rPr>
              <a:t> </a:t>
            </a:r>
          </a:p>
          <a:p>
            <a:r>
              <a:rPr lang="es-ES_tradnl" sz="1200" kern="1200" dirty="0" smtClean="0">
                <a:solidFill>
                  <a:schemeClr val="tx1"/>
                </a:solidFill>
                <a:effectLst/>
                <a:latin typeface="+mn-lt"/>
                <a:ea typeface="+mn-ea"/>
                <a:cs typeface="+mn-cs"/>
              </a:rPr>
              <a:t>Cada organismo viviente comienza con una substancia llamada ácido desoxirribonucleico, o ADN—un ácido que lleva la información genética en la célula. Es posible que hayas visto la figura de doble hélice que se parece a una escalera de caracol. Eso es el ADN. Selecciona un corto segmento de la escalera y tienes un gen.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Mueve la escalera una y otra vez, como acomodándola para formar ya sea una “X” o “Y”, y tienes cromosomas. Tu papá y tu mamá te dieron cada uno 23 cromosomas, los cuales fueron “cortados y pegados” dentro de un nuevo “archivo” de 46 cromosomas que eres </a:t>
            </a:r>
            <a:r>
              <a:rPr lang="es-ES_tradnl" sz="1200" i="1" kern="1200" dirty="0" smtClean="0">
                <a:solidFill>
                  <a:schemeClr val="tx1"/>
                </a:solidFill>
                <a:effectLst/>
                <a:latin typeface="+mn-lt"/>
                <a:ea typeface="+mn-ea"/>
                <a:cs typeface="+mn-cs"/>
              </a:rPr>
              <a:t>tú.  </a:t>
            </a:r>
            <a:r>
              <a:rPr lang="es-ES_tradnl" sz="1200" kern="1200" dirty="0" smtClean="0">
                <a:solidFill>
                  <a:schemeClr val="tx1"/>
                </a:solidFill>
                <a:effectLst/>
                <a:latin typeface="+mn-lt"/>
                <a:ea typeface="+mn-ea"/>
                <a:cs typeface="+mn-cs"/>
              </a:rPr>
              <a:t>Este archivo de cromosomas determina tu composición genética. La ciencia continúa aprendiendo más acerca de factores genéticos vinculados a varias enfermedades mentales.</a:t>
            </a:r>
          </a:p>
          <a:p>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Aunque el establecer la causalidad genética de trastornos mentales requiere un proceso riguroso y costoso, el Instituto Nacional de Salud Mental (NIMH) ha establecido el aspecto hereditario de varios trastornos: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Esquizofrenia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Trastorno de  hiperactividad y déficit de atención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Trastorno bipolar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La depresión de aparición temprana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Autismo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Anorexia nerviosa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Trastorno de ansiedad (pánico)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Existen otros, y se descubrirán más en el futuro. Pero los científicos enfatizan que las personas heredan una </a:t>
            </a:r>
            <a:r>
              <a:rPr lang="es-ES_tradnl" sz="1200" i="1" kern="1200" dirty="0" smtClean="0">
                <a:solidFill>
                  <a:schemeClr val="tx1"/>
                </a:solidFill>
                <a:effectLst/>
                <a:latin typeface="+mn-lt"/>
                <a:ea typeface="+mn-ea"/>
                <a:cs typeface="+mn-cs"/>
              </a:rPr>
              <a:t>disposición </a:t>
            </a:r>
            <a:r>
              <a:rPr lang="es-ES_tradnl" sz="1200" kern="1200" dirty="0" smtClean="0">
                <a:solidFill>
                  <a:schemeClr val="tx1"/>
                </a:solidFill>
                <a:effectLst/>
                <a:latin typeface="+mn-lt"/>
                <a:ea typeface="+mn-ea"/>
                <a:cs typeface="+mn-cs"/>
              </a:rPr>
              <a:t>hacia estas enfermedades en vez de la enfermedad en sí.</a:t>
            </a:r>
            <a:endParaRPr lang="en-US" sz="1200" kern="1200" dirty="0" smtClean="0">
              <a:solidFill>
                <a:schemeClr val="tx1"/>
              </a:solidFill>
              <a:effectLst/>
              <a:latin typeface="+mn-lt"/>
              <a:ea typeface="+mn-ea"/>
              <a:cs typeface="+mn-cs"/>
            </a:endParaRPr>
          </a:p>
          <a:p>
            <a:endParaRPr lang="en-US" kern="1200" dirty="0" smtClean="0">
              <a:solidFill>
                <a:schemeClr val="tx1"/>
              </a:solidFill>
            </a:endParaRPr>
          </a:p>
          <a:p>
            <a:r>
              <a:rPr lang="es-ES_tradnl" sz="1200" kern="1200" dirty="0" smtClean="0">
                <a:solidFill>
                  <a:schemeClr val="tx1"/>
                </a:solidFill>
                <a:effectLst/>
                <a:latin typeface="+mn-lt"/>
                <a:ea typeface="+mn-ea"/>
                <a:cs typeface="+mn-cs"/>
              </a:rPr>
              <a:t>Los factores biológicos en la salud mental van más allá de la genética. Por ejemplo, el síndrome premenstrual  (PMS) puede ser un factor en una serie de trastornos tales como depresión y adicciones. (“¿Por qué se requieren hasta seis mujeres con  síndrome premenstrual PMS para cambiar una bombilla o foco?” “Simplemente se requieren</a:t>
            </a:r>
            <a:r>
              <a:rPr lang="es-ES_tradnl" sz="1200"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¿¿de acuerdo??”) Conozco a una dama con trastorno </a:t>
            </a:r>
            <a:r>
              <a:rPr lang="es-ES_tradnl" sz="1200" kern="1200" dirty="0" err="1" smtClean="0">
                <a:solidFill>
                  <a:schemeClr val="tx1"/>
                </a:solidFill>
                <a:effectLst/>
                <a:latin typeface="+mn-lt"/>
                <a:ea typeface="+mn-ea"/>
                <a:cs typeface="+mn-cs"/>
              </a:rPr>
              <a:t>disfórico</a:t>
            </a:r>
            <a:r>
              <a:rPr lang="es-ES_tradnl" sz="1200" kern="1200" dirty="0" smtClean="0">
                <a:solidFill>
                  <a:schemeClr val="tx1"/>
                </a:solidFill>
                <a:effectLst/>
                <a:latin typeface="+mn-lt"/>
                <a:ea typeface="+mn-ea"/>
                <a:cs typeface="+mn-cs"/>
              </a:rPr>
              <a:t> premenstrual, una forma extrema de PMS. Ella es una de las personas más saludables que conozco, excepto por “esos días del mes,” cuando simplemente se trastorna. Otra mujer tenía ataques de pánico acerca de poner a su bebé en el microondas —hasta que recibió tratamiento por hipotiroidismo; entonces se detuvieron los ataques  de pánico. </a:t>
            </a:r>
            <a:r>
              <a:rPr lang="es-ES_tradnl" sz="1200" b="1" kern="1200" dirty="0" smtClean="0">
                <a:solidFill>
                  <a:schemeClr val="tx1"/>
                </a:solidFill>
                <a:effectLst/>
                <a:latin typeface="+mn-lt"/>
                <a:ea typeface="+mn-ea"/>
                <a:cs typeface="+mn-cs"/>
              </a:rPr>
              <a:t>El punto es muy sencillo: que los factores biológicos, o la “naturaleza”  pesan mucho en la salud mental. Es por esto que un buen tratamiento médico considera todos los aspectos de nuestro ser—físico, mental, emocional, social y espiritual.</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lnSpcReduction="10000"/>
          </a:bodyPr>
          <a:lstStyle/>
          <a:p>
            <a:pPr>
              <a:buFont typeface="Wingdings" charset="2"/>
              <a:buNone/>
            </a:pPr>
            <a:r>
              <a:rPr lang="es-ES_tradnl" sz="1200" b="1" i="1" dirty="0" smtClean="0">
                <a:solidFill>
                  <a:srgbClr val="7030A0"/>
                </a:solidFill>
              </a:rPr>
              <a:t>CRIANZA</a:t>
            </a:r>
          </a:p>
          <a:p>
            <a:pPr>
              <a:lnSpc>
                <a:spcPct val="110000"/>
              </a:lnSpc>
            </a:pPr>
            <a:endParaRPr lang="en-US" sz="1200" b="1" kern="1200" dirty="0" smtClean="0">
              <a:solidFill>
                <a:schemeClr val="tx1"/>
              </a:solidFill>
              <a:latin typeface="+mn-lt"/>
              <a:ea typeface="+mn-ea"/>
              <a:cs typeface="+mn-cs"/>
            </a:endParaRPr>
          </a:p>
          <a:p>
            <a:r>
              <a:rPr lang="es-ES_tradnl" sz="1200" b="1" kern="1200" dirty="0" smtClean="0">
                <a:solidFill>
                  <a:schemeClr val="tx1"/>
                </a:solidFill>
                <a:effectLst/>
                <a:latin typeface="+mn-lt"/>
                <a:ea typeface="+mn-ea"/>
                <a:cs typeface="+mn-cs"/>
              </a:rPr>
              <a:t>La crianza comienza con influencias prenatales. Nuestro “ambiente hogareño” </a:t>
            </a:r>
            <a:r>
              <a:rPr lang="es-ES_tradnl" sz="1200" kern="1200" dirty="0" smtClean="0">
                <a:solidFill>
                  <a:schemeClr val="tx1"/>
                </a:solidFill>
                <a:effectLst/>
                <a:latin typeface="+mn-lt"/>
                <a:ea typeface="+mn-ea"/>
                <a:cs typeface="+mn-cs"/>
              </a:rPr>
              <a:t>más antiguo es ese  cálido lugar oscuro llamado vientre. En ninguna otra etapa del desarrollo somos más  susceptibles   al entorno que en esta. Ciertos trastornos, tal como el síndrome de alcoholismo fetal, se desarrollan en forma prenatal. Más allá de estos extremos, toda una serie de rasgos se comunican a través del cordón umbilical; después de todo, madre y feto comparten  el torrente sanguíneo. Elena G. White dice acerca de la madre: “Los pensamientos y los sentimientos de la madre tendrán una poderosa influencia sobre el legado que ella da a su niño. Si permite que su mente se espacie en sus propios sentimientos, si cede al egoísmo y si es malhumorada y exigente, la disposición de su hijo testificará de este temperamento”.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proceso mismo del nacimiento es importante. El nacimiento es un evento demandante, a menudo  traumático, que requiriere apoyo físico y emocional para la madre y el niño. Si la madre tiene pocos recursos financieros y sociales, si el parto es difícil o si el niño no fue planificado, el evento de por sí estresante, se convierte en abrumador. Tanto la madre como el niño pueden desarrollar complicaciones a partir de una atención inadecuada durante el parto.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Los seres humanos necesitan  estimulación táctil adecuada, especialmente en la infancia. Una condición llamada “retraso (fracaso) en el desarrollo” (FTT) causa que el infante  “se rinda” en la vida, pierda interés en comer y eventualmente muera. Se ha correlacionado al FTT con toque y contacto cara a cara  inadecuados de parte del cuidador primario. Aunque parezca trivial, el acurrucar o acunar en los brazos al bebé y dirigirle  expresiones tales como “</a:t>
            </a:r>
            <a:r>
              <a:rPr lang="es-ES_tradnl" sz="1200" kern="1200" dirty="0" err="1" smtClean="0">
                <a:solidFill>
                  <a:schemeClr val="tx1"/>
                </a:solidFill>
                <a:effectLst/>
                <a:latin typeface="+mn-lt"/>
                <a:ea typeface="+mn-ea"/>
                <a:cs typeface="+mn-cs"/>
              </a:rPr>
              <a:t>gu-gu-ga-ga</a:t>
            </a:r>
            <a:r>
              <a:rPr lang="es-ES_tradnl" sz="1200" kern="1200" dirty="0" smtClean="0">
                <a:solidFill>
                  <a:schemeClr val="tx1"/>
                </a:solidFill>
                <a:effectLst/>
                <a:latin typeface="+mn-lt"/>
                <a:ea typeface="+mn-ea"/>
                <a:cs typeface="+mn-cs"/>
              </a:rPr>
              <a:t>”, hace mucho para fomentar el desarrollo cerebral y  la habilidad de vinculación. Dios diseñó la lactancia materna para facilitar esto; además hizo a los bebés  lindos y como para que se antoje abrazarlos con suavidad.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Las relaciones dentro de la casa también enseñan a los pequeñitos, a través de ejemplo y experiencia, cómo vincularse. Cuando los padres fallan en  vincularse con sus infantes, éstos pueden pagar el precio en una condición llamada trastorno de vinculación reactiva (RAD). Un niño con RAD se retrae  totalmente o se vincula indiscriminadamente; en ambos casos, falla en el niño la “maquinaria” de formación de la confianza.</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es-ES_tradnl" sz="1200" b="1" kern="1200" dirty="0" smtClean="0">
                <a:solidFill>
                  <a:schemeClr val="tx1"/>
                </a:solidFill>
                <a:effectLst/>
                <a:latin typeface="+mn-lt"/>
                <a:ea typeface="+mn-ea"/>
                <a:cs typeface="+mn-cs"/>
              </a:rPr>
              <a:t>El ambiente del hogar pesa mucho en el desarrollo del carácter del niño. </a:t>
            </a:r>
            <a:r>
              <a:rPr lang="es-ES_tradnl" sz="1200" kern="1200" dirty="0" smtClean="0">
                <a:solidFill>
                  <a:schemeClr val="tx1"/>
                </a:solidFill>
                <a:effectLst/>
                <a:latin typeface="+mn-lt"/>
                <a:ea typeface="+mn-ea"/>
                <a:cs typeface="+mn-cs"/>
              </a:rPr>
              <a:t>El niño aprende imitando. Por ejemplo, cuando observa a sus padres luchando por superar el conflicto, aceptándose uno al otro, perdonándose mutuamente y generalmente disfrutando un vínculo saludable, es probable que aprendan a hacer lo mismo. El regalo más valioso que los padres pueden dar a sus hijos es su propia relación saludable.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Este principio también funciona negativamente.  Los padres que discuten, se maltratan y se rechazan uno a otro, dañan las posibilidades de sus hijos de formar relaciones saludables. EL hogar, diseñado por Dios  para ser la escuela de preparación del cielo, algunas veces se convierte en el campo de entrenamiento del infierno.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Cualquier trauma en la vida o factor importante de estrés, particularmente en la niñez, es parte del paquete de la  “crianza”. El abuso,  trauma relacional, rechazo, intimidación, presión académica, pobreza, divorcio, desastres naturales, desgracias personales—cualquiera de estas cosas o todas ellas  pueden caer como lluvia torrencial sobre un alma abatida. Las personas expuestas a estos problemas pueden desarrollar trastorno de estrés post traumático  (PTSD) o una reacción menos severa de estrés.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Para resumir, los factores prenatales, los factores congénitos, la influencia del hogar en la etapa temprana, media y final de la infancia, las relaciones con el cuidador primario y la experiencia de vida, todo ello junto constituye  el factor ambiental  del  complejo naturaleza-crianza. Afortunadamente, ni la naturaleza ni la crianza o el ambiente tienen la palabra final en lo que una persona llegará a ser.</a:t>
            </a:r>
            <a:endParaRPr lang="en-US" sz="1200" kern="1200" dirty="0" smtClean="0">
              <a:solidFill>
                <a:schemeClr val="tx1"/>
              </a:solidFill>
              <a:effectLst/>
              <a:latin typeface="+mn-lt"/>
              <a:ea typeface="+mn-ea"/>
              <a:cs typeface="+mn-cs"/>
            </a:endParaRPr>
          </a:p>
          <a:p>
            <a:pPr>
              <a:lnSpc>
                <a:spcPct val="110000"/>
              </a:lnSpc>
            </a:pPr>
            <a:endParaRPr lang="en-US" dirty="0"/>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19894-4DA3-45EE-B04D-8DD9B6917722}"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04B1AB1-62DF-4AA0-94A0-591D2438A6A5}" type="slidenum">
              <a:rPr lang="en-US"/>
              <a:pPr>
                <a:defRPr/>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20DFA-261C-4DC2-B710-CD4C67427A8F}"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CF7EE0-0087-4F9B-B82A-50BD7DFAA0DD}"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8DEA54-C48E-4E73-8A0F-6E8720E339FB}"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E6933F-D29F-4CED-B5D2-9031E2F5F038}" type="slidenum">
              <a:rPr lang="en-US"/>
              <a:pPr>
                <a:def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DEA7BB-320C-4CAE-B93C-F09C80EBC592}"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C3C5D4-FB7A-4962-B984-CB962CE7C2FF}" type="slidenum">
              <a:rPr lang="en-US"/>
              <a:pPr>
                <a:defRPr/>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0381A3-1C91-4260-BF5B-7734D9F5A70A}"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DA019E-FC07-4350-8037-D6003B4934BD}" type="slidenum">
              <a:rPr lang="en-US"/>
              <a:pPr>
                <a:defRPr/>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C001E1B-2054-45C2-B1BA-7F117E31EF88}"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8A95375-FD34-4147-9B76-FA0F6E2AAC05}" type="slidenum">
              <a:rPr lang="en-US"/>
              <a:pPr>
                <a:defRPr/>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6700C3-9094-4BEC-AD94-CE7A28DC3F60}" type="datetimeFigureOut">
              <a:rPr lang="en-US"/>
              <a:pPr>
                <a:defRPr/>
              </a:pPr>
              <a:t>29/4/16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91D973C-EA2A-4AD3-8BE8-0842925F4BE1}" type="slidenum">
              <a:rPr lang="en-US"/>
              <a:pPr>
                <a:defRPr/>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13C3C0-6AAF-41A4-AC11-BE3804D804D7}" type="datetimeFigureOut">
              <a:rPr lang="en-US"/>
              <a:pPr>
                <a:defRPr/>
              </a:pPr>
              <a:t>29/4/16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7307B45-5AF7-41CF-B92C-7C4B84679DA9}" type="slidenum">
              <a:rPr lang="en-US"/>
              <a:pPr>
                <a:defRPr/>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81115A-2B06-4E54-AE78-A37F2A5C1D54}" type="datetimeFigureOut">
              <a:rPr lang="en-US"/>
              <a:pPr>
                <a:defRPr/>
              </a:pPr>
              <a:t>29/4/16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BB1E44D-7871-4278-B83B-B42E8BB7C66F}" type="slidenum">
              <a:rPr lang="en-US"/>
              <a:pPr>
                <a:defRPr/>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8E5869-5399-41A7-9EBA-F50270224937}"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5499F6C-F6D0-47F6-A776-499B4219D348}"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A1C953-E335-4B76-843E-0AEECEE5B8E1}"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B9CDEB-CE27-45FA-AC96-3EC54067820F}"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E32AFE8-2610-477C-B141-590DA1A1EA00}" type="datetimeFigureOut">
              <a:rPr lang="en-US"/>
              <a:pPr>
                <a:defRPr/>
              </a:pPr>
              <a:t>29/4/16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1045176-5CF7-47DC-80AB-1D873A41192C}"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1828800" y="3962400"/>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200" baseline="30000" dirty="0" smtClean="0">
                <a:solidFill>
                  <a:srgbClr val="A1D727"/>
                </a:solidFill>
                <a:latin typeface="Caecilia LT Light" panose="02000403040000020004" pitchFamily="2" charset="0"/>
              </a:rPr>
              <a:t>PIENSA BIEN,</a:t>
            </a:r>
            <a:endParaRPr lang="en-US" sz="72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810000"/>
            <a:ext cx="373380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sz="7000" i="1" baseline="30000" dirty="0" smtClean="0">
                <a:solidFill>
                  <a:schemeClr val="bg1"/>
                </a:solidFill>
                <a:latin typeface="Centennial LightSC" panose="02020500000000000000" pitchFamily="18" charset="0"/>
              </a:rPr>
              <a:t>Vive Bien</a:t>
            </a:r>
            <a:endParaRPr lang="en-US" sz="7000" i="1" baseline="30000" dirty="0">
              <a:solidFill>
                <a:schemeClr val="bg1"/>
              </a:solidFill>
              <a:latin typeface="Centennial LightSC" panose="02020500000000000000" pitchFamily="18" charset="0"/>
            </a:endParaRPr>
          </a:p>
        </p:txBody>
      </p:sp>
      <p:sp>
        <p:nvSpPr>
          <p:cNvPr id="9" name="CaixaDeTexto 8"/>
          <p:cNvSpPr txBox="1"/>
          <p:nvPr/>
        </p:nvSpPr>
        <p:spPr>
          <a:xfrm>
            <a:off x="6553200" y="381000"/>
            <a:ext cx="2362200" cy="480901"/>
          </a:xfrm>
          <a:prstGeom prst="rect">
            <a:avLst/>
          </a:prstGeom>
          <a:noFill/>
        </p:spPr>
        <p:txBody>
          <a:bodyPr>
            <a:spAutoFit/>
          </a:bodyPr>
          <a:lstStyle/>
          <a:p>
            <a:pPr algn="r" eaLnBrk="1" hangingPunct="1">
              <a:lnSpc>
                <a:spcPts val="2600"/>
              </a:lnSpc>
              <a:defRPr/>
            </a:pPr>
            <a:r>
              <a:rPr lang="en-US" sz="3600" dirty="0" smtClean="0">
                <a:solidFill>
                  <a:schemeClr val="accent4">
                    <a:lumMod val="50000"/>
                  </a:schemeClr>
                </a:solidFill>
                <a:latin typeface="Caecilia LT Light" panose="02000403040000020004" pitchFamily="2" charset="0"/>
              </a:rPr>
              <a:t> </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smtClean="0">
                <a:solidFill>
                  <a:schemeClr val="bg1"/>
                </a:solidFill>
                <a:latin typeface="Caecilia LT Light" panose="02000403040000020004" pitchFamily="2" charset="0"/>
              </a:rPr>
              <a:t>Un </a:t>
            </a:r>
            <a:r>
              <a:rPr lang="en-US" sz="2400" baseline="30000" dirty="0" err="1" smtClean="0">
                <a:solidFill>
                  <a:schemeClr val="bg1"/>
                </a:solidFill>
                <a:latin typeface="Caecilia LT Light" panose="02000403040000020004" pitchFamily="2" charset="0"/>
              </a:rPr>
              <a:t>Recurso</a:t>
            </a:r>
            <a:r>
              <a:rPr lang="en-US" sz="2400" baseline="30000" dirty="0" smtClean="0">
                <a:solidFill>
                  <a:schemeClr val="bg1"/>
                </a:solidFill>
                <a:latin typeface="Caecilia LT Light" panose="02000403040000020004" pitchFamily="2" charset="0"/>
              </a:rPr>
              <a:t> para las Iglesias </a:t>
            </a:r>
            <a:r>
              <a:rPr lang="en-US" sz="2400" baseline="30000" dirty="0" err="1" smtClean="0">
                <a:solidFill>
                  <a:schemeClr val="bg1"/>
                </a:solidFill>
                <a:latin typeface="Caecilia LT Light" panose="02000403040000020004" pitchFamily="2" charset="0"/>
              </a:rPr>
              <a:t>sobre</a:t>
            </a:r>
            <a:r>
              <a:rPr lang="en-US" sz="2400" baseline="30000" dirty="0" smtClean="0">
                <a:solidFill>
                  <a:schemeClr val="bg1"/>
                </a:solidFill>
                <a:latin typeface="Caecilia LT Light" panose="02000403040000020004" pitchFamily="2" charset="0"/>
              </a:rPr>
              <a:t>  </a:t>
            </a:r>
            <a:r>
              <a:rPr lang="en-US" sz="2400" baseline="30000" dirty="0" err="1" smtClean="0">
                <a:solidFill>
                  <a:schemeClr val="bg1"/>
                </a:solidFill>
                <a:latin typeface="Caecilia LT Light" panose="02000403040000020004" pitchFamily="2" charset="0"/>
              </a:rPr>
              <a:t>Ministerio</a:t>
            </a:r>
            <a:r>
              <a:rPr lang="en-US" sz="2400" baseline="30000" dirty="0" smtClean="0">
                <a:solidFill>
                  <a:schemeClr val="bg1"/>
                </a:solidFill>
                <a:latin typeface="Caecilia LT Light" panose="02000403040000020004" pitchFamily="2" charset="0"/>
              </a:rPr>
              <a:t>  de </a:t>
            </a:r>
            <a:r>
              <a:rPr lang="en-US" sz="2400" baseline="30000" dirty="0" err="1" smtClean="0">
                <a:solidFill>
                  <a:schemeClr val="bg1"/>
                </a:solidFill>
                <a:latin typeface="Caecilia LT Light" panose="02000403040000020004" pitchFamily="2" charset="0"/>
              </a:rPr>
              <a:t>Salud</a:t>
            </a:r>
            <a:r>
              <a:rPr lang="en-US" sz="2400" baseline="30000" dirty="0" smtClean="0">
                <a:solidFill>
                  <a:schemeClr val="bg1"/>
                </a:solidFill>
                <a:latin typeface="Caecilia LT Light" panose="02000403040000020004" pitchFamily="2" charset="0"/>
              </a:rPr>
              <a:t>  Integral</a:t>
            </a:r>
            <a:endParaRPr lang="en-US" sz="2400" baseline="30000" dirty="0">
              <a:solidFill>
                <a:schemeClr val="bg1"/>
              </a:solidFill>
              <a:latin typeface="Caecilia LT Light" panose="02000403040000020004" pitchFamily="2" charset="0"/>
            </a:endParaRPr>
          </a:p>
        </p:txBody>
      </p:sp>
      <p:sp>
        <p:nvSpPr>
          <p:cNvPr id="7" name="CaixaDeTexto 8"/>
          <p:cNvSpPr txBox="1"/>
          <p:nvPr/>
        </p:nvSpPr>
        <p:spPr>
          <a:xfrm>
            <a:off x="6705600" y="533400"/>
            <a:ext cx="2362200" cy="1292662"/>
          </a:xfrm>
          <a:prstGeom prst="rect">
            <a:avLst/>
          </a:prstGeom>
          <a:noFill/>
        </p:spPr>
        <p:txBody>
          <a:bodyPr>
            <a:spAutoFit/>
          </a:bodyPr>
          <a:lstStyle/>
          <a:p>
            <a:r>
              <a:rPr lang="es-ES_tradnl" dirty="0"/>
              <a:t>Salud Mental </a:t>
            </a:r>
            <a:endParaRPr lang="en-US" dirty="0"/>
          </a:p>
          <a:p>
            <a:r>
              <a:rPr lang="es-ES_tradnl" dirty="0"/>
              <a:t>Para la </a:t>
            </a:r>
            <a:r>
              <a:rPr lang="es-ES_tradnl" dirty="0" smtClean="0"/>
              <a:t>Mujer</a:t>
            </a:r>
          </a:p>
          <a:p>
            <a:endParaRPr lang="en-US" dirty="0"/>
          </a:p>
          <a:p>
            <a:r>
              <a:rPr lang="es-ES_tradnl" sz="2400" i="1" dirty="0"/>
              <a:t>Entrenamiento</a:t>
            </a:r>
            <a:endParaRPr lang="pt-BR" sz="2400" dirty="0">
              <a:solidFill>
                <a:schemeClr val="accent4">
                  <a:lumMod val="50000"/>
                </a:schemeClr>
              </a:solidFill>
              <a:latin typeface="Centennial LightSC" panose="02020500000000000000" pitchFamily="18" charset="0"/>
            </a:endParaRPr>
          </a:p>
        </p:txBody>
      </p:sp>
    </p:spTree>
    <p:extLst>
      <p:ext uri="{BB962C8B-B14F-4D97-AF65-F5344CB8AC3E}">
        <p14:creationId xmlns:p14="http://schemas.microsoft.com/office/powerpoint/2010/main" val="2367010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425" y="0"/>
            <a:ext cx="9339625" cy="6858000"/>
          </a:xfrm>
          <a:prstGeom prst="rect">
            <a:avLst/>
          </a:prstGeom>
        </p:spPr>
      </p:pic>
      <p:sp>
        <p:nvSpPr>
          <p:cNvPr id="2" name="Title 1"/>
          <p:cNvSpPr>
            <a:spLocks noGrp="1"/>
          </p:cNvSpPr>
          <p:nvPr>
            <p:ph type="title"/>
          </p:nvPr>
        </p:nvSpPr>
        <p:spPr>
          <a:xfrm>
            <a:off x="1143000" y="762000"/>
            <a:ext cx="8229600" cy="1143000"/>
          </a:xfrm>
        </p:spPr>
        <p:txBody>
          <a:bodyPr/>
          <a:lstStyle/>
          <a:p>
            <a:r>
              <a:rPr lang="es-ES_tradnl" sz="4000" b="1" dirty="0">
                <a:solidFill>
                  <a:schemeClr val="tx2">
                    <a:lumMod val="50000"/>
                  </a:schemeClr>
                </a:solidFill>
              </a:rPr>
              <a:t>NATURALEZA, </a:t>
            </a:r>
            <a:r>
              <a:rPr lang="es-ES_tradnl" sz="4000" b="1" dirty="0" smtClean="0">
                <a:solidFill>
                  <a:schemeClr val="tx2">
                    <a:lumMod val="50000"/>
                  </a:schemeClr>
                </a:solidFill>
              </a:rPr>
              <a:t>CRIANZA Y,  </a:t>
            </a:r>
            <a:r>
              <a:rPr lang="es-ES_tradnl" sz="4000" b="1" dirty="0">
                <a:solidFill>
                  <a:schemeClr val="tx2">
                    <a:lumMod val="50000"/>
                  </a:schemeClr>
                </a:solidFill>
              </a:rPr>
              <a:t>ALGO MÁS </a:t>
            </a:r>
            <a:endParaRPr lang="en-US" sz="4000" dirty="0">
              <a:solidFill>
                <a:schemeClr val="tx2">
                  <a:lumMod val="50000"/>
                </a:schemeClr>
              </a:solidFill>
            </a:endParaRPr>
          </a:p>
        </p:txBody>
      </p:sp>
      <p:sp>
        <p:nvSpPr>
          <p:cNvPr id="4" name="Title 1"/>
          <p:cNvSpPr txBox="1">
            <a:spLocks/>
          </p:cNvSpPr>
          <p:nvPr/>
        </p:nvSpPr>
        <p:spPr bwMode="auto">
          <a:xfrm>
            <a:off x="533400" y="2362200"/>
            <a:ext cx="8153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tabLst>
                <a:tab pos="3657600" algn="l"/>
              </a:tabLst>
            </a:pPr>
            <a:r>
              <a:rPr lang="es-ES_tradnl" sz="3200" dirty="0"/>
              <a:t>“Quienes confían en Cristo no han de ser esclavos de tendencias ni hábitos hereditarios ni adquiridos. En vez de quedar sujetos a la naturaleza inferior, han de dominar sus apetitos y </a:t>
            </a:r>
            <a:r>
              <a:rPr lang="es-ES_tradnl" sz="3200" dirty="0" smtClean="0"/>
              <a:t>pasiones…</a:t>
            </a:r>
            <a:r>
              <a:rPr lang="en-US" sz="3200" dirty="0" smtClean="0"/>
              <a:t>”</a:t>
            </a:r>
            <a:endParaRPr kumimoji="0" lang="en-US" sz="3600" b="0" i="0" u="none" strike="noStrike" kern="1200" cap="none" spc="0" normalizeH="0" baseline="0" noProof="0" dirty="0">
              <a:ln>
                <a:noFill/>
              </a:ln>
              <a:solidFill>
                <a:schemeClr val="tx1"/>
              </a:solidFill>
              <a:effectLst/>
              <a:uLnTx/>
              <a:uFillTx/>
              <a:latin typeface="+mn-lt"/>
              <a:ea typeface="+mj-ea"/>
              <a:cs typeface="+mj-cs"/>
            </a:endParaRPr>
          </a:p>
        </p:txBody>
      </p:sp>
      <p:sp>
        <p:nvSpPr>
          <p:cNvPr id="5" name="Title 1"/>
          <p:cNvSpPr txBox="1">
            <a:spLocks/>
          </p:cNvSpPr>
          <p:nvPr/>
        </p:nvSpPr>
        <p:spPr bwMode="auto">
          <a:xfrm>
            <a:off x="457200" y="1676400"/>
            <a:ext cx="4038600"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ES_tradnl" sz="4400" b="1" dirty="0">
                <a:solidFill>
                  <a:srgbClr val="0070C0"/>
                </a:solidFill>
              </a:rPr>
              <a:t>ELECCIÓN</a:t>
            </a:r>
            <a:endParaRPr lang="en-US" sz="4400"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425" y="0"/>
            <a:ext cx="9339625"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408237"/>
            <a:ext cx="7696200" cy="3611563"/>
          </a:xfrm>
        </p:spPr>
        <p:txBody>
          <a:bodyPr/>
          <a:lstStyle/>
          <a:p>
            <a:pPr marL="0" indent="0" algn="ctr">
              <a:buNone/>
              <a:tabLst>
                <a:tab pos="3657600" algn="l"/>
              </a:tabLst>
            </a:pPr>
            <a:r>
              <a:rPr lang="es-ES_tradnl" dirty="0"/>
              <a:t>Dios no nos deja que peleemos contra el mal con nuestras fuerzas limitadas. Cualesquiera que sean las tendencias al mal, que hayamos heredado o cultivado, podemos vencerlas mediante la fuerza que Dios está pronto a darnos”.</a:t>
            </a:r>
            <a:r>
              <a:rPr lang="en-US" dirty="0" smtClean="0"/>
              <a:t>- Elena </a:t>
            </a:r>
            <a:r>
              <a:rPr lang="en-US" dirty="0"/>
              <a:t>G. White, </a:t>
            </a:r>
            <a:r>
              <a:rPr lang="en-US" i="1" dirty="0" err="1" smtClean="0"/>
              <a:t>Consejos</a:t>
            </a:r>
            <a:r>
              <a:rPr lang="en-US" i="1" dirty="0" smtClean="0"/>
              <a:t> </a:t>
            </a:r>
            <a:r>
              <a:rPr lang="en-US" i="1" dirty="0" err="1" smtClean="0"/>
              <a:t>sobre</a:t>
            </a:r>
            <a:r>
              <a:rPr lang="en-US" i="1" dirty="0" smtClean="0"/>
              <a:t> </a:t>
            </a:r>
            <a:r>
              <a:rPr lang="en-US" i="1" dirty="0" err="1" smtClean="0"/>
              <a:t>Salud</a:t>
            </a:r>
            <a:r>
              <a:rPr lang="en-US" dirty="0" smtClean="0"/>
              <a:t>,</a:t>
            </a:r>
            <a:r>
              <a:rPr lang="en-US" i="1" dirty="0" smtClean="0"/>
              <a:t> </a:t>
            </a:r>
            <a:r>
              <a:rPr lang="en-US" dirty="0"/>
              <a:t>p. </a:t>
            </a:r>
            <a:r>
              <a:rPr lang="en-US" dirty="0" smtClean="0"/>
              <a:t>437.</a:t>
            </a:r>
            <a:endParaRPr lang="en-US" sz="3600"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5436668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425" y="0"/>
            <a:ext cx="9339625" cy="6858000"/>
          </a:xfrm>
          <a:prstGeom prst="rect">
            <a:avLst/>
          </a:prstGeom>
        </p:spPr>
      </p:pic>
      <p:sp>
        <p:nvSpPr>
          <p:cNvPr id="2" name="Title 1"/>
          <p:cNvSpPr>
            <a:spLocks noGrp="1"/>
          </p:cNvSpPr>
          <p:nvPr>
            <p:ph type="title"/>
          </p:nvPr>
        </p:nvSpPr>
        <p:spPr>
          <a:xfrm>
            <a:off x="1143000" y="762000"/>
            <a:ext cx="8229600" cy="1143000"/>
          </a:xfrm>
        </p:spPr>
        <p:txBody>
          <a:bodyPr/>
          <a:lstStyle/>
          <a:p>
            <a:r>
              <a:rPr lang="es-ES_tradnl" b="1" dirty="0" smtClean="0"/>
              <a:t> </a:t>
            </a:r>
            <a:r>
              <a:rPr lang="es-ES_tradnl" b="1" dirty="0">
                <a:solidFill>
                  <a:srgbClr val="7030A0"/>
                </a:solidFill>
              </a:rPr>
              <a:t>NUESTRA RESPONSABILIDAD</a:t>
            </a:r>
            <a:endParaRPr lang="en-US" dirty="0">
              <a:solidFill>
                <a:srgbClr val="7030A0"/>
              </a:solidFill>
            </a:endParaRPr>
          </a:p>
        </p:txBody>
      </p:sp>
      <p:sp>
        <p:nvSpPr>
          <p:cNvPr id="3" name="Content Placeholder 2"/>
          <p:cNvSpPr>
            <a:spLocks noGrp="1"/>
          </p:cNvSpPr>
          <p:nvPr>
            <p:ph idx="1"/>
          </p:nvPr>
        </p:nvSpPr>
        <p:spPr>
          <a:xfrm>
            <a:off x="457200" y="2362200"/>
            <a:ext cx="3581400" cy="2925763"/>
          </a:xfrm>
        </p:spPr>
        <p:txBody>
          <a:bodyPr/>
          <a:lstStyle/>
          <a:p>
            <a:pPr marL="0" indent="0">
              <a:buNone/>
            </a:pPr>
            <a:r>
              <a:rPr lang="es-ES_tradnl" sz="3600" dirty="0" smtClean="0"/>
              <a:t>Hemos </a:t>
            </a:r>
            <a:r>
              <a:rPr lang="es-ES_tradnl" sz="3600" dirty="0"/>
              <a:t>sido creados con el propósito de reflejar el carácter de Dios.</a:t>
            </a:r>
            <a:endParaRPr lang="en-US" sz="36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2978" y="3429000"/>
            <a:ext cx="4572000" cy="34290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838200" y="762000"/>
            <a:ext cx="8229600" cy="1143000"/>
          </a:xfrm>
        </p:spPr>
        <p:txBody>
          <a:bodyPr/>
          <a:lstStyle/>
          <a:p>
            <a:r>
              <a:rPr lang="es-ES_tradnl" sz="3600" b="1" dirty="0"/>
              <a:t>OBTENER CONOCIMIENTO Y PERCEPCIÓN</a:t>
            </a:r>
            <a:endParaRPr lang="en-US" sz="3600" dirty="0"/>
          </a:p>
        </p:txBody>
      </p:sp>
      <p:sp>
        <p:nvSpPr>
          <p:cNvPr id="3" name="Content Placeholder 2"/>
          <p:cNvSpPr>
            <a:spLocks noGrp="1"/>
          </p:cNvSpPr>
          <p:nvPr>
            <p:ph idx="1"/>
          </p:nvPr>
        </p:nvSpPr>
        <p:spPr>
          <a:xfrm>
            <a:off x="457200" y="1981200"/>
            <a:ext cx="8229600" cy="1295400"/>
          </a:xfrm>
        </p:spPr>
        <p:txBody>
          <a:bodyPr/>
          <a:lstStyle/>
          <a:p>
            <a:pPr marL="0" indent="0">
              <a:buNone/>
            </a:pPr>
            <a:r>
              <a:rPr lang="es-ES_tradnl" sz="2800" b="1" dirty="0">
                <a:solidFill>
                  <a:srgbClr val="7030A0"/>
                </a:solidFill>
              </a:rPr>
              <a:t>D</a:t>
            </a:r>
            <a:r>
              <a:rPr lang="es-ES_tradnl" sz="2800" b="1" dirty="0" smtClean="0">
                <a:solidFill>
                  <a:srgbClr val="7030A0"/>
                </a:solidFill>
              </a:rPr>
              <a:t>ebemos </a:t>
            </a:r>
            <a:r>
              <a:rPr lang="es-ES_tradnl" sz="2800" b="1" dirty="0">
                <a:solidFill>
                  <a:srgbClr val="7030A0"/>
                </a:solidFill>
              </a:rPr>
              <a:t>conectar los puntos entre nuestras heridas del pasado y nuestros patrones presentes.</a:t>
            </a:r>
            <a:endParaRPr lang="en-US" sz="2800" b="1" i="1" dirty="0">
              <a:solidFill>
                <a:srgbClr val="7030A0"/>
              </a:solidFill>
            </a:endParaRPr>
          </a:p>
        </p:txBody>
      </p:sp>
      <p:sp>
        <p:nvSpPr>
          <p:cNvPr id="4" name="Content Placeholder 2"/>
          <p:cNvSpPr txBox="1">
            <a:spLocks/>
          </p:cNvSpPr>
          <p:nvPr/>
        </p:nvSpPr>
        <p:spPr bwMode="auto">
          <a:xfrm>
            <a:off x="304800" y="3352800"/>
            <a:ext cx="8229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tabLst>
                <a:tab pos="3206750" algn="l"/>
              </a:tabLst>
              <a:defRPr/>
            </a:pPr>
            <a:r>
              <a:rPr lang="es-ES_tradnl" sz="3200" dirty="0"/>
              <a:t>Elena </a:t>
            </a:r>
            <a:r>
              <a:rPr lang="es-ES_tradnl" sz="3200" dirty="0" smtClean="0"/>
              <a:t>G. </a:t>
            </a:r>
            <a:r>
              <a:rPr lang="es-ES_tradnl" sz="3200" dirty="0"/>
              <a:t>White dice: </a:t>
            </a:r>
            <a:endParaRPr lang="es-ES_tradnl" sz="3200" dirty="0" smtClean="0"/>
          </a:p>
          <a:p>
            <a:pPr lvl="0">
              <a:spcBef>
                <a:spcPct val="20000"/>
              </a:spcBef>
              <a:tabLst>
                <a:tab pos="3206750" algn="l"/>
              </a:tabLst>
              <a:defRPr/>
            </a:pPr>
            <a:r>
              <a:rPr lang="es-ES_tradnl" sz="3200" dirty="0"/>
              <a:t>“Dios quiere que sus siervos se familiaricen con el mecanismo moral de su propio corazón</a:t>
            </a:r>
            <a:r>
              <a:rPr lang="es-ES_tradnl" sz="3200" dirty="0" smtClean="0"/>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Testimonios</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para</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la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Iglesia</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u="none" strike="noStrike" kern="1200" cap="none" spc="0" normalizeH="0" baseline="0" noProof="0" dirty="0" smtClean="0">
                <a:ln>
                  <a:noFill/>
                </a:ln>
                <a:solidFill>
                  <a:schemeClr val="tx1"/>
                </a:solidFill>
                <a:effectLst/>
                <a:uLnTx/>
                <a:uFillTx/>
                <a:latin typeface="+mn-lt"/>
                <a:ea typeface="+mn-ea"/>
                <a:cs typeface="+mn-cs"/>
              </a:rPr>
              <a:t>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4, p. 88</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838200" y="685800"/>
            <a:ext cx="8229600" cy="1143000"/>
          </a:xfrm>
        </p:spPr>
        <p:txBody>
          <a:bodyPr/>
          <a:lstStyle/>
          <a:p>
            <a:r>
              <a:rPr lang="es-ES_tradnl" sz="4000" b="1" dirty="0"/>
              <a:t>OBTENER CONOCIMIENTO Y PERCEPCIÓN</a:t>
            </a:r>
            <a:endParaRPr lang="en-US" sz="4000"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5097" y="3200400"/>
            <a:ext cx="2708340" cy="3657600"/>
          </a:xfrm>
          <a:prstGeom prst="rect">
            <a:avLst/>
          </a:prstGeom>
        </p:spPr>
      </p:pic>
      <p:sp>
        <p:nvSpPr>
          <p:cNvPr id="4" name="Content Placeholder 2"/>
          <p:cNvSpPr txBox="1">
            <a:spLocks/>
          </p:cNvSpPr>
          <p:nvPr/>
        </p:nvSpPr>
        <p:spPr bwMode="auto">
          <a:xfrm>
            <a:off x="152400" y="2438400"/>
            <a:ext cx="7086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tabLst>
                <a:tab pos="3206750" algn="l"/>
              </a:tabLst>
              <a:defRPr/>
            </a:pPr>
            <a:r>
              <a:rPr lang="es-ES_tradnl" sz="3600" dirty="0"/>
              <a:t>Elena G. White, </a:t>
            </a:r>
            <a:endParaRPr lang="es-ES_tradnl" sz="3600" dirty="0" smtClean="0"/>
          </a:p>
          <a:p>
            <a:pPr lvl="0">
              <a:spcBef>
                <a:spcPct val="20000"/>
              </a:spcBef>
              <a:tabLst>
                <a:tab pos="3206750" algn="l"/>
              </a:tabLst>
              <a:defRPr/>
            </a:pPr>
            <a:r>
              <a:rPr lang="es-ES_tradnl" sz="3600" dirty="0" smtClean="0"/>
              <a:t>“La </a:t>
            </a:r>
            <a:r>
              <a:rPr lang="es-ES_tradnl" sz="3600" dirty="0"/>
              <a:t>carga más pesada que llevamos es la del pecado</a:t>
            </a:r>
            <a:r>
              <a:rPr lang="es-ES_tradnl" sz="3600" dirty="0" smtClean="0"/>
              <a:t>”. </a:t>
            </a:r>
          </a:p>
          <a:p>
            <a:pPr lvl="0">
              <a:spcBef>
                <a:spcPct val="20000"/>
              </a:spcBef>
              <a:tabLst>
                <a:tab pos="3206750" algn="l"/>
              </a:tabLst>
              <a:defRPr/>
            </a:pPr>
            <a:r>
              <a:rPr lang="es-ES_tradnl" sz="3600" dirty="0" smtClean="0"/>
              <a:t>    </a:t>
            </a:r>
            <a:r>
              <a:rPr lang="en-US" sz="2800" i="1" dirty="0" smtClean="0">
                <a:latin typeface="+mn-lt"/>
              </a:rPr>
              <a:t>DTG, </a:t>
            </a:r>
            <a:r>
              <a:rPr lang="en-US" sz="2800" dirty="0" smtClean="0">
                <a:latin typeface="+mn-lt"/>
              </a:rPr>
              <a:t>p. 295</a:t>
            </a:r>
            <a:endParaRPr kumimoji="0" lang="en-US" sz="2800" b="0" i="0" u="none" strike="noStrike" kern="1200" cap="none" spc="0" normalizeH="0" baseline="0" noProof="0" dirty="0" smtClean="0">
              <a:ln>
                <a:noFill/>
              </a:ln>
              <a:solidFill>
                <a:schemeClr val="tx1"/>
              </a:solidFill>
              <a:effectLst/>
              <a:uLnTx/>
              <a:uFillTx/>
              <a:latin typeface="+mn-lt"/>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023" y="0"/>
            <a:ext cx="9322023" cy="6858000"/>
          </a:xfrm>
          <a:prstGeom prst="rect">
            <a:avLst/>
          </a:prstGeom>
        </p:spPr>
      </p:pic>
      <p:sp>
        <p:nvSpPr>
          <p:cNvPr id="2" name="Title 1"/>
          <p:cNvSpPr>
            <a:spLocks noGrp="1"/>
          </p:cNvSpPr>
          <p:nvPr>
            <p:ph type="title"/>
          </p:nvPr>
        </p:nvSpPr>
        <p:spPr>
          <a:xfrm>
            <a:off x="381000" y="838200"/>
            <a:ext cx="8229600" cy="1143000"/>
          </a:xfrm>
        </p:spPr>
        <p:txBody>
          <a:bodyPr/>
          <a:lstStyle/>
          <a:p>
            <a:r>
              <a:rPr lang="es-ES_tradnl" b="1" dirty="0">
                <a:solidFill>
                  <a:srgbClr val="7030A0"/>
                </a:solidFill>
              </a:rPr>
              <a:t>RECIBIR CONSUELO</a:t>
            </a:r>
            <a:endParaRPr lang="en-US" dirty="0">
              <a:solidFill>
                <a:srgbClr val="7030A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2394" y="3657600"/>
            <a:ext cx="4837806" cy="3220164"/>
          </a:xfrm>
          <a:prstGeom prst="rect">
            <a:avLst/>
          </a:prstGeom>
          <a:ln>
            <a:noFill/>
          </a:ln>
          <a:effectLst>
            <a:softEdge rad="112500"/>
          </a:effectLst>
        </p:spPr>
      </p:pic>
      <p:sp>
        <p:nvSpPr>
          <p:cNvPr id="4" name="Rectangle 3"/>
          <p:cNvSpPr/>
          <p:nvPr/>
        </p:nvSpPr>
        <p:spPr>
          <a:xfrm>
            <a:off x="381000" y="2514600"/>
            <a:ext cx="4876800" cy="3046988"/>
          </a:xfrm>
          <a:prstGeom prst="rect">
            <a:avLst/>
          </a:prstGeom>
        </p:spPr>
        <p:txBody>
          <a:bodyPr wrap="square">
            <a:spAutoFit/>
          </a:bodyPr>
          <a:lstStyle/>
          <a:p>
            <a:r>
              <a:rPr lang="es-ES_tradnl" sz="3200" dirty="0"/>
              <a:t>Este proceso es muy delicado. Tenemos que llegar al entendimiento  de que Jesús conoce nuestras necesidades y debilidades. </a:t>
            </a:r>
            <a:endParaRPr lang="en-US" sz="32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s-ES_tradnl" b="1" dirty="0">
                <a:solidFill>
                  <a:srgbClr val="7030A0"/>
                </a:solidFill>
              </a:rPr>
              <a:t>ACEPTAR RESPONSABILIDAD</a:t>
            </a:r>
            <a:endParaRPr lang="en-US" dirty="0">
              <a:solidFill>
                <a:srgbClr val="7030A0"/>
              </a:solidFill>
            </a:endParaRPr>
          </a:p>
        </p:txBody>
      </p:sp>
      <p:pic>
        <p:nvPicPr>
          <p:cNvPr id="5" name="Picture 4"/>
          <p:cNvPicPr>
            <a:picLocks noChangeAspect="1"/>
          </p:cNvPicPr>
          <p:nvPr/>
        </p:nvPicPr>
        <p:blipFill>
          <a:blip r:embed="rId4" cstate="print"/>
          <a:stretch>
            <a:fillRect/>
          </a:stretch>
        </p:blipFill>
        <p:spPr>
          <a:xfrm>
            <a:off x="3733799" y="3690884"/>
            <a:ext cx="5405527" cy="3243316"/>
          </a:xfrm>
          <a:prstGeom prst="rect">
            <a:avLst/>
          </a:prstGeom>
          <a:ln>
            <a:noFill/>
          </a:ln>
          <a:effectLst>
            <a:softEdge rad="112500"/>
          </a:effectLst>
        </p:spPr>
      </p:pic>
      <p:sp>
        <p:nvSpPr>
          <p:cNvPr id="3" name="Content Placeholder 2"/>
          <p:cNvSpPr>
            <a:spLocks noGrp="1"/>
          </p:cNvSpPr>
          <p:nvPr>
            <p:ph idx="1"/>
          </p:nvPr>
        </p:nvSpPr>
        <p:spPr>
          <a:xfrm>
            <a:off x="457200" y="2133600"/>
            <a:ext cx="5486400" cy="4525963"/>
          </a:xfrm>
        </p:spPr>
        <p:txBody>
          <a:bodyPr/>
          <a:lstStyle/>
          <a:p>
            <a:pPr marL="0" indent="0">
              <a:buNone/>
            </a:pPr>
            <a:r>
              <a:rPr lang="es-ES_tradnl" dirty="0"/>
              <a:t>No podemos cambiar la forma de nuestra naturaleza carnal, pero podemos  decidir si la alimentamos o no.</a:t>
            </a:r>
            <a:r>
              <a:rPr lang="es-ES_tradnl" b="1" dirty="0">
                <a:solidFill>
                  <a:srgbClr val="7030A0"/>
                </a:solidFill>
              </a:rPr>
              <a:t> Aliméntala y crecerá. Déjala morir de hambre y se debilitará. </a:t>
            </a:r>
            <a:endParaRPr lang="en-US" b="1"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0"/>
            <a:ext cx="9829800" cy="7080169"/>
          </a:xfrm>
          <a:prstGeom prst="rect">
            <a:avLst/>
          </a:prstGeom>
        </p:spPr>
      </p:pic>
      <p:sp>
        <p:nvSpPr>
          <p:cNvPr id="2" name="Title 1"/>
          <p:cNvSpPr>
            <a:spLocks noGrp="1"/>
          </p:cNvSpPr>
          <p:nvPr>
            <p:ph type="title"/>
          </p:nvPr>
        </p:nvSpPr>
        <p:spPr>
          <a:xfrm>
            <a:off x="228600" y="838200"/>
            <a:ext cx="8229600" cy="1143000"/>
          </a:xfrm>
        </p:spPr>
        <p:txBody>
          <a:bodyPr/>
          <a:lstStyle/>
          <a:p>
            <a:r>
              <a:rPr lang="es-ES_tradnl" b="1" dirty="0">
                <a:solidFill>
                  <a:srgbClr val="7030A0"/>
                </a:solidFill>
              </a:rPr>
              <a:t>ACEPTAR RESPONSABILIDAD</a:t>
            </a:r>
            <a:endParaRPr lang="en-US" dirty="0">
              <a:solidFill>
                <a:srgbClr val="7030A0"/>
              </a:solidFill>
            </a:endParaRPr>
          </a:p>
        </p:txBody>
      </p:sp>
      <p:sp>
        <p:nvSpPr>
          <p:cNvPr id="5" name="Title 1"/>
          <p:cNvSpPr txBox="1">
            <a:spLocks/>
          </p:cNvSpPr>
          <p:nvPr/>
        </p:nvSpPr>
        <p:spPr bwMode="auto">
          <a:xfrm>
            <a:off x="152400" y="3352800"/>
            <a:ext cx="8458200"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s-ES_tradnl" sz="3200" dirty="0"/>
              <a:t>La promesa es: “Y confesarán su iniquidad, y la iniquidad de sus padres. . . y entonces se humillará su corazón incircunciso, y reconocerán su pecado. Entonces yo me acordará de mi pacto con Jacob, y asimismo de mi pacto con Isaac, y también de mi pacto con Abraham me acordaré, y haré memoria de la tierra” (Levítico 26:40-42)</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836" y="6431"/>
            <a:ext cx="9300836" cy="7080169"/>
          </a:xfrm>
          <a:prstGeom prst="rect">
            <a:avLst/>
          </a:prstGeom>
        </p:spPr>
      </p:pic>
      <p:sp>
        <p:nvSpPr>
          <p:cNvPr id="4" name="Title 1"/>
          <p:cNvSpPr>
            <a:spLocks noGrp="1"/>
          </p:cNvSpPr>
          <p:nvPr>
            <p:ph type="title"/>
          </p:nvPr>
        </p:nvSpPr>
        <p:spPr>
          <a:xfrm>
            <a:off x="76200" y="838200"/>
            <a:ext cx="8229600" cy="1143000"/>
          </a:xfrm>
        </p:spPr>
        <p:txBody>
          <a:bodyPr/>
          <a:lstStyle/>
          <a:p>
            <a:r>
              <a:rPr lang="es-ES_tradnl" b="1" dirty="0">
                <a:solidFill>
                  <a:srgbClr val="7030A0"/>
                </a:solidFill>
              </a:rPr>
              <a:t>PREGUNTAS DE DISCUSIÓN:</a:t>
            </a:r>
            <a:endParaRPr lang="en-US" dirty="0">
              <a:solidFill>
                <a:srgbClr val="7030A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2160" y="5029200"/>
            <a:ext cx="2371840" cy="2057400"/>
          </a:xfrm>
          <a:prstGeom prst="rect">
            <a:avLst/>
          </a:prstGeom>
          <a:ln>
            <a:noFill/>
          </a:ln>
          <a:effectLst>
            <a:softEdge rad="112500"/>
          </a:effectLst>
        </p:spPr>
      </p:pic>
      <p:sp>
        <p:nvSpPr>
          <p:cNvPr id="7" name="Content Placeholder 6"/>
          <p:cNvSpPr>
            <a:spLocks noGrp="1"/>
          </p:cNvSpPr>
          <p:nvPr>
            <p:ph idx="1"/>
          </p:nvPr>
        </p:nvSpPr>
        <p:spPr>
          <a:xfrm>
            <a:off x="457200" y="2286000"/>
            <a:ext cx="7924800" cy="4525963"/>
          </a:xfrm>
        </p:spPr>
        <p:txBody>
          <a:bodyPr/>
          <a:lstStyle/>
          <a:p>
            <a:r>
              <a:rPr lang="es-ES_tradnl" dirty="0"/>
              <a:t>Las personas no siempre responden negativamente al abuso infantil y los traumas. ¿Qué piensas que hace la diferencia entre una respuesta constructiva y una destructiva</a:t>
            </a:r>
            <a:r>
              <a:rPr lang="es-ES_tradnl" dirty="0" smtClean="0"/>
              <a:t>?</a:t>
            </a:r>
          </a:p>
          <a:p>
            <a:r>
              <a:rPr lang="es-ES_tradnl" dirty="0"/>
              <a:t>Cuando revisaste la </a:t>
            </a:r>
            <a:r>
              <a:rPr lang="es-ES_tradnl" b="1" dirty="0">
                <a:solidFill>
                  <a:srgbClr val="7030A0"/>
                </a:solidFill>
              </a:rPr>
              <a:t>“Lista de Verificación de Salud Mental,”</a:t>
            </a:r>
            <a:r>
              <a:rPr lang="es-ES_tradnl" dirty="0"/>
              <a:t> ¿qué presentes factores contribuyentes al cambio pudiste identificar?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0"/>
            <a:ext cx="9829800" cy="708016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5200" y="4800600"/>
            <a:ext cx="2371840" cy="2057400"/>
          </a:xfrm>
          <a:prstGeom prst="rect">
            <a:avLst/>
          </a:prstGeom>
          <a:ln>
            <a:noFill/>
          </a:ln>
          <a:effectLst>
            <a:softEdge rad="112500"/>
          </a:effectLst>
        </p:spPr>
      </p:pic>
      <p:sp>
        <p:nvSpPr>
          <p:cNvPr id="3" name="Content Placeholder 2"/>
          <p:cNvSpPr>
            <a:spLocks noGrp="1"/>
          </p:cNvSpPr>
          <p:nvPr>
            <p:ph idx="1"/>
          </p:nvPr>
        </p:nvSpPr>
        <p:spPr>
          <a:xfrm>
            <a:off x="76200" y="2408237"/>
            <a:ext cx="8229600" cy="4525963"/>
          </a:xfrm>
        </p:spPr>
        <p:txBody>
          <a:bodyPr/>
          <a:lstStyle/>
          <a:p>
            <a:r>
              <a:rPr lang="es-ES_tradnl" sz="2800" dirty="0"/>
              <a:t>¿Sabes de algunos traumas prenatales, de nacimiento, o de la infancia que posiblemente contribuyen a algunas de tus luchas presentes? ¿Si es así, cuáles son?</a:t>
            </a:r>
            <a:endParaRPr lang="en-US" sz="2800" dirty="0"/>
          </a:p>
          <a:p>
            <a:r>
              <a:rPr lang="es-ES_tradnl" dirty="0" smtClean="0"/>
              <a:t>  </a:t>
            </a:r>
            <a:r>
              <a:rPr lang="es-ES_tradnl" sz="2800" dirty="0"/>
              <a:t>¿Vienes de un hogar cariñoso donde se expresan los sentimientos, o de un hogar más reservado? ¿Se expresaba o no verbalmente el amor? ¿Cómo te impactan estas cosas ahora?</a:t>
            </a:r>
            <a:endParaRPr lang="en-US" sz="2800" dirty="0"/>
          </a:p>
        </p:txBody>
      </p:sp>
      <p:sp>
        <p:nvSpPr>
          <p:cNvPr id="5" name="Title 1"/>
          <p:cNvSpPr>
            <a:spLocks noGrp="1"/>
          </p:cNvSpPr>
          <p:nvPr>
            <p:ph type="title"/>
          </p:nvPr>
        </p:nvSpPr>
        <p:spPr>
          <a:xfrm>
            <a:off x="152400" y="838200"/>
            <a:ext cx="8229600" cy="1143000"/>
          </a:xfrm>
        </p:spPr>
        <p:txBody>
          <a:bodyPr/>
          <a:lstStyle/>
          <a:p>
            <a:r>
              <a:rPr lang="es-ES_tradnl" b="1" dirty="0">
                <a:solidFill>
                  <a:srgbClr val="7030A0"/>
                </a:solidFill>
              </a:rPr>
              <a:t>PREGUNTAS DE DISCUSIÓN:</a:t>
            </a:r>
            <a:endParaRPr lang="en-US" dirty="0">
              <a:solidFill>
                <a:srgbClr val="7030A0"/>
              </a:solidFill>
            </a:endParaRPr>
          </a:p>
        </p:txBody>
      </p:sp>
    </p:spTree>
    <p:extLst>
      <p:ext uri="{BB962C8B-B14F-4D97-AF65-F5344CB8AC3E}">
        <p14:creationId xmlns:p14="http://schemas.microsoft.com/office/powerpoint/2010/main" val="13586237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5[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26541"/>
            <a:ext cx="9144000" cy="7084541"/>
          </a:xfrm>
          <a:prstGeom prst="rect">
            <a:avLst/>
          </a:prstGeom>
        </p:spPr>
      </p:pic>
      <p:sp>
        <p:nvSpPr>
          <p:cNvPr id="2050" name="Title 1"/>
          <p:cNvSpPr>
            <a:spLocks noGrp="1"/>
          </p:cNvSpPr>
          <p:nvPr>
            <p:ph type="ctrTitle"/>
          </p:nvPr>
        </p:nvSpPr>
        <p:spPr>
          <a:xfrm>
            <a:off x="762000" y="3559175"/>
            <a:ext cx="7772400" cy="1470025"/>
          </a:xfrm>
          <a:effectLst>
            <a:outerShdw blurRad="50800" dist="38100" dir="10800000" algn="r" rotWithShape="0">
              <a:prstClr val="black">
                <a:alpha val="40000"/>
              </a:prstClr>
            </a:outerShdw>
          </a:effectLst>
        </p:spPr>
        <p:txBody>
          <a:bodyPr/>
          <a:lstStyle/>
          <a:p>
            <a:r>
              <a:rPr lang="es-ES_tradnl" b="1" i="1" dirty="0">
                <a:solidFill>
                  <a:schemeClr val="bg1"/>
                </a:solidFill>
              </a:rPr>
              <a:t>Sanando Heridas del Pasado</a:t>
            </a:r>
            <a:endParaRPr lang="en-US" dirty="0">
              <a:solidFill>
                <a:schemeClr val="bg1"/>
              </a:solidFill>
            </a:endParaRPr>
          </a:p>
        </p:txBody>
      </p:sp>
      <p:sp>
        <p:nvSpPr>
          <p:cNvPr id="3" name="Title 1"/>
          <p:cNvSpPr txBox="1">
            <a:spLocks/>
          </p:cNvSpPr>
          <p:nvPr/>
        </p:nvSpPr>
        <p:spPr bwMode="auto">
          <a:xfrm>
            <a:off x="685800" y="462597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ES_tradnl" sz="1600" dirty="0" smtClean="0"/>
              <a:t>                                              Por  </a:t>
            </a:r>
            <a:r>
              <a:rPr lang="es-ES_tradnl" sz="1600" dirty="0"/>
              <a:t>Jennifer </a:t>
            </a:r>
            <a:r>
              <a:rPr lang="es-ES_tradnl" sz="1600" dirty="0" err="1"/>
              <a:t>Jill</a:t>
            </a:r>
            <a:r>
              <a:rPr lang="es-ES_tradnl" sz="1600" dirty="0"/>
              <a:t> </a:t>
            </a:r>
            <a:r>
              <a:rPr lang="es-ES_tradnl" sz="1600" dirty="0" err="1"/>
              <a:t>Schwirzer</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044" y="0"/>
            <a:ext cx="9195043" cy="6858000"/>
          </a:xfrm>
          <a:prstGeom prst="rect">
            <a:avLst/>
          </a:prstGeom>
        </p:spPr>
      </p:pic>
      <p:sp>
        <p:nvSpPr>
          <p:cNvPr id="2" name="Title 1"/>
          <p:cNvSpPr>
            <a:spLocks noGrp="1"/>
          </p:cNvSpPr>
          <p:nvPr>
            <p:ph type="title"/>
          </p:nvPr>
        </p:nvSpPr>
        <p:spPr>
          <a:xfrm>
            <a:off x="533400" y="838200"/>
            <a:ext cx="8229600" cy="1143000"/>
          </a:xfrm>
        </p:spPr>
        <p:txBody>
          <a:bodyPr/>
          <a:lstStyle/>
          <a:p>
            <a:r>
              <a:rPr lang="es-ES_tradnl" b="1" dirty="0">
                <a:solidFill>
                  <a:srgbClr val="7030A0"/>
                </a:solidFill>
              </a:rPr>
              <a:t>PREGUNTAS DE DISCUSIÓN:</a:t>
            </a:r>
            <a:endParaRPr lang="en-US" dirty="0">
              <a:solidFill>
                <a:srgbClr val="7030A0"/>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8360" y="4800600"/>
            <a:ext cx="2371840" cy="2057400"/>
          </a:xfrm>
          <a:prstGeom prst="rect">
            <a:avLst/>
          </a:prstGeom>
          <a:ln>
            <a:noFill/>
          </a:ln>
          <a:effectLst>
            <a:softEdge rad="112500"/>
          </a:effectLst>
        </p:spPr>
      </p:pic>
      <p:sp>
        <p:nvSpPr>
          <p:cNvPr id="3" name="Content Placeholder 2"/>
          <p:cNvSpPr>
            <a:spLocks noGrp="1"/>
          </p:cNvSpPr>
          <p:nvPr>
            <p:ph idx="1"/>
          </p:nvPr>
        </p:nvSpPr>
        <p:spPr>
          <a:xfrm>
            <a:off x="228600" y="2133600"/>
            <a:ext cx="8458200" cy="4525963"/>
          </a:xfrm>
        </p:spPr>
        <p:txBody>
          <a:bodyPr/>
          <a:lstStyle/>
          <a:p>
            <a:r>
              <a:rPr lang="es-ES_tradnl" sz="2800" dirty="0"/>
              <a:t>¿Había algunas conductas paternales u otras conductas que aprendiste a imitar en forma positiva?  ¿Has pasado a otros el legado de conductas negativas tales como crítica, enojo, retraimiento,  etc</a:t>
            </a:r>
            <a:r>
              <a:rPr lang="es-ES_tradnl" sz="2800" dirty="0" smtClean="0"/>
              <a:t>.?</a:t>
            </a:r>
          </a:p>
          <a:p>
            <a:r>
              <a:rPr lang="es-ES_tradnl" sz="2800" dirty="0"/>
              <a:t>¿Has experimentado a través del poder de la elección y la gracia de Dios, la superación de algunas  conductas negativas? Explica.</a:t>
            </a:r>
            <a:endParaRPr lang="en-US" sz="2800" dirty="0"/>
          </a:p>
          <a:p>
            <a:pPr marL="0" indent="0">
              <a:buNone/>
            </a:pPr>
            <a:endParaRPr lang="en-US" dirty="0"/>
          </a:p>
        </p:txBody>
      </p:sp>
    </p:spTree>
    <p:extLst>
      <p:ext uri="{BB962C8B-B14F-4D97-AF65-F5344CB8AC3E}">
        <p14:creationId xmlns:p14="http://schemas.microsoft.com/office/powerpoint/2010/main" val="14701163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MHT_PP_Dentro_B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836" y="0"/>
            <a:ext cx="9300836" cy="7080169"/>
          </a:xfrm>
          <a:prstGeom prst="rect">
            <a:avLst/>
          </a:prstGeom>
        </p:spPr>
      </p:pic>
      <p:sp>
        <p:nvSpPr>
          <p:cNvPr id="3" name="Content Placeholder 2"/>
          <p:cNvSpPr>
            <a:spLocks noGrp="1"/>
          </p:cNvSpPr>
          <p:nvPr>
            <p:ph idx="1"/>
          </p:nvPr>
        </p:nvSpPr>
        <p:spPr>
          <a:xfrm>
            <a:off x="152400" y="2297747"/>
            <a:ext cx="7620000" cy="4525963"/>
          </a:xfrm>
        </p:spPr>
        <p:txBody>
          <a:bodyPr/>
          <a:lstStyle/>
          <a:p>
            <a:r>
              <a:rPr lang="es-ES_tradnl" sz="2800" dirty="0"/>
              <a:t>¿Pueden las personas experimentar sanidad emocional separada de la sanidad moral y espiritual? Comparte tus pensamientos respecto a esto.</a:t>
            </a:r>
            <a:endParaRPr lang="en-US" sz="2800" dirty="0"/>
          </a:p>
          <a:p>
            <a:pPr marL="0" indent="0">
              <a:buNone/>
            </a:pPr>
            <a:r>
              <a:rPr lang="es-ES_tradnl" dirty="0"/>
              <a:t> </a:t>
            </a:r>
            <a:endParaRPr lang="en-US" dirty="0"/>
          </a:p>
          <a:p>
            <a:r>
              <a:rPr lang="es-ES_tradnl" sz="2800" dirty="0"/>
              <a:t>¿Has hasta ahora en este seminario logrado obtener percepciones acerca </a:t>
            </a:r>
            <a:r>
              <a:rPr lang="es-ES_tradnl" sz="2800" dirty="0" smtClean="0"/>
              <a:t>de tu </a:t>
            </a:r>
          </a:p>
          <a:p>
            <a:pPr>
              <a:buNone/>
            </a:pPr>
            <a:r>
              <a:rPr lang="es-ES_tradnl" sz="2800" dirty="0" smtClean="0"/>
              <a:t>	“maquinaria </a:t>
            </a:r>
            <a:r>
              <a:rPr lang="es-ES_tradnl" sz="2800" dirty="0"/>
              <a:t>moral”? Comparte tu </a:t>
            </a:r>
            <a:endParaRPr lang="es-ES_tradnl" sz="2800" dirty="0" smtClean="0"/>
          </a:p>
          <a:p>
            <a:pPr>
              <a:buNone/>
            </a:pPr>
            <a:r>
              <a:rPr lang="es-ES_tradnl" sz="2800" dirty="0" smtClean="0"/>
              <a:t>	experiencia</a:t>
            </a:r>
            <a:endParaRPr lang="en-US" sz="2800" dirty="0"/>
          </a:p>
        </p:txBody>
      </p:sp>
      <p:sp>
        <p:nvSpPr>
          <p:cNvPr id="6" name="Title 1"/>
          <p:cNvSpPr txBox="1">
            <a:spLocks/>
          </p:cNvSpPr>
          <p:nvPr/>
        </p:nvSpPr>
        <p:spPr bwMode="auto">
          <a:xfrm>
            <a:off x="1524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_tradnl" b="1" dirty="0">
                <a:solidFill>
                  <a:srgbClr val="7030A0"/>
                </a:solidFill>
              </a:rPr>
              <a:t>PREGUNTAS DE DISCUSIÓN:</a:t>
            </a:r>
            <a:endParaRPr lang="en-US" dirty="0">
              <a:solidFill>
                <a:srgbClr val="7030A0"/>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5029200"/>
            <a:ext cx="2371840" cy="2057400"/>
          </a:xfrm>
          <a:prstGeom prst="rect">
            <a:avLst/>
          </a:prstGeom>
          <a:ln>
            <a:noFill/>
          </a:ln>
          <a:effectLst>
            <a:softEdge rad="112500"/>
          </a:effectLst>
        </p:spPr>
      </p:pic>
    </p:spTree>
    <p:extLst>
      <p:ext uri="{BB962C8B-B14F-4D97-AF65-F5344CB8AC3E}">
        <p14:creationId xmlns:p14="http://schemas.microsoft.com/office/powerpoint/2010/main" val="13405706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80169"/>
          </a:xfrm>
          <a:prstGeom prst="rect">
            <a:avLst/>
          </a:prstGeom>
        </p:spPr>
      </p:pic>
      <p:sp>
        <p:nvSpPr>
          <p:cNvPr id="3" name="Content Placeholder 2"/>
          <p:cNvSpPr>
            <a:spLocks noGrp="1"/>
          </p:cNvSpPr>
          <p:nvPr>
            <p:ph idx="1"/>
          </p:nvPr>
        </p:nvSpPr>
        <p:spPr>
          <a:xfrm>
            <a:off x="609600" y="2362200"/>
            <a:ext cx="7391400" cy="2925763"/>
          </a:xfrm>
        </p:spPr>
        <p:txBody>
          <a:bodyPr/>
          <a:lstStyle/>
          <a:p>
            <a:r>
              <a:rPr lang="es-ES_tradnl" dirty="0" smtClean="0"/>
              <a:t> </a:t>
            </a:r>
            <a:r>
              <a:rPr lang="es-ES_tradnl" sz="2800" dirty="0"/>
              <a:t>¿Has estado alguna vez “estancado”, deteniéndote en heridas del pasado? Explica</a:t>
            </a:r>
            <a:r>
              <a:rPr lang="es-ES_tradnl" dirty="0" smtClean="0"/>
              <a:t>.</a:t>
            </a:r>
          </a:p>
          <a:p>
            <a:pPr>
              <a:buNone/>
            </a:pPr>
            <a:endParaRPr lang="es-ES_tradnl" dirty="0" smtClean="0"/>
          </a:p>
          <a:p>
            <a:r>
              <a:rPr lang="es-ES_tradnl" sz="2800" dirty="0"/>
              <a:t>¿Te hace el conocer el amor de Jesús, más inclinado a sentirte responsable por tus elecciones? Explica.</a:t>
            </a:r>
            <a:endParaRPr lang="en-US" sz="2800" dirty="0"/>
          </a:p>
          <a:p>
            <a:endParaRPr lang="en-US" dirty="0"/>
          </a:p>
        </p:txBody>
      </p:sp>
      <p:sp>
        <p:nvSpPr>
          <p:cNvPr id="5" name="Title 1"/>
          <p:cNvSpPr>
            <a:spLocks noGrp="1"/>
          </p:cNvSpPr>
          <p:nvPr>
            <p:ph type="title"/>
          </p:nvPr>
        </p:nvSpPr>
        <p:spPr>
          <a:xfrm>
            <a:off x="76200" y="838200"/>
            <a:ext cx="8229600" cy="1143000"/>
          </a:xfrm>
        </p:spPr>
        <p:txBody>
          <a:bodyPr/>
          <a:lstStyle/>
          <a:p>
            <a:r>
              <a:rPr lang="es-ES_tradnl" b="1" dirty="0">
                <a:solidFill>
                  <a:srgbClr val="7030A0"/>
                </a:solidFill>
              </a:rPr>
              <a:t>PREGUNTAS DE DISCUSIÓN:</a:t>
            </a:r>
            <a:endParaRPr lang="en-US" dirty="0">
              <a:solidFill>
                <a:srgbClr val="7030A0"/>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8360" y="4953000"/>
            <a:ext cx="2371840" cy="2057400"/>
          </a:xfrm>
          <a:prstGeom prst="rect">
            <a:avLst/>
          </a:prstGeom>
          <a:ln>
            <a:noFill/>
          </a:ln>
          <a:effectLst>
            <a:softEdge rad="112500"/>
          </a:effectLst>
        </p:spPr>
      </p:pic>
    </p:spTree>
    <p:extLst>
      <p:ext uri="{BB962C8B-B14F-4D97-AF65-F5344CB8AC3E}">
        <p14:creationId xmlns:p14="http://schemas.microsoft.com/office/powerpoint/2010/main" val="38375673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037" y="0"/>
            <a:ext cx="9309323" cy="6858000"/>
          </a:xfrm>
          <a:prstGeom prst="rect">
            <a:avLst/>
          </a:prstGeom>
        </p:spPr>
      </p:pic>
      <p:sp>
        <p:nvSpPr>
          <p:cNvPr id="2" name="Title 1"/>
          <p:cNvSpPr>
            <a:spLocks noGrp="1"/>
          </p:cNvSpPr>
          <p:nvPr>
            <p:ph type="title"/>
          </p:nvPr>
        </p:nvSpPr>
        <p:spPr>
          <a:xfrm>
            <a:off x="457200" y="990600"/>
            <a:ext cx="8229600" cy="1143000"/>
          </a:xfrm>
        </p:spPr>
        <p:txBody>
          <a:bodyPr/>
          <a:lstStyle/>
          <a:p>
            <a:r>
              <a:rPr lang="en-US" b="1" dirty="0" err="1" smtClean="0">
                <a:solidFill>
                  <a:srgbClr val="660066"/>
                </a:solidFill>
                <a:latin typeface="Book Antiqua"/>
                <a:cs typeface="Book Antiqua"/>
              </a:rPr>
              <a:t>Oraci</a:t>
            </a:r>
            <a:r>
              <a:rPr lang="es-ES_tradnl" b="1" dirty="0" err="1" smtClean="0">
                <a:solidFill>
                  <a:srgbClr val="660066"/>
                </a:solidFill>
                <a:latin typeface="Book Antiqua"/>
                <a:cs typeface="Book Antiqua"/>
              </a:rPr>
              <a:t>ón</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457200" y="2362200"/>
            <a:ext cx="8229600" cy="2209800"/>
          </a:xfrm>
        </p:spPr>
        <p:txBody>
          <a:bodyPr/>
          <a:lstStyle/>
          <a:p>
            <a:pPr marL="0" indent="0" algn="ctr">
              <a:buNone/>
            </a:pPr>
            <a:r>
              <a:rPr lang="en-US" sz="3600" dirty="0" smtClean="0">
                <a:latin typeface="Book Antiqua"/>
                <a:cs typeface="Book Antiqua"/>
              </a:rPr>
              <a:t>“</a:t>
            </a:r>
            <a:r>
              <a:rPr lang="en-US" sz="3600" dirty="0" err="1" smtClean="0">
                <a:latin typeface="Book Antiqua"/>
                <a:cs typeface="Book Antiqua"/>
              </a:rPr>
              <a:t>Escudríñame</a:t>
            </a:r>
            <a:r>
              <a:rPr lang="en-US" sz="3600" dirty="0" smtClean="0">
                <a:latin typeface="Book Antiqua"/>
                <a:cs typeface="Book Antiqua"/>
              </a:rPr>
              <a:t>, oh </a:t>
            </a:r>
            <a:r>
              <a:rPr lang="en-US" sz="3600" dirty="0" err="1" smtClean="0">
                <a:latin typeface="Book Antiqua"/>
                <a:cs typeface="Book Antiqua"/>
              </a:rPr>
              <a:t>Jehová</a:t>
            </a:r>
            <a:r>
              <a:rPr lang="en-US" sz="3600" dirty="0" smtClean="0">
                <a:latin typeface="Book Antiqua"/>
                <a:cs typeface="Book Antiqua"/>
              </a:rPr>
              <a:t>, y </a:t>
            </a:r>
            <a:r>
              <a:rPr lang="en-US" sz="3600" dirty="0" err="1" smtClean="0">
                <a:latin typeface="Book Antiqua"/>
                <a:cs typeface="Book Antiqua"/>
              </a:rPr>
              <a:t>pruébame</a:t>
            </a:r>
            <a:r>
              <a:rPr lang="en-US" sz="3600" dirty="0" smtClean="0">
                <a:latin typeface="Book Antiqua"/>
                <a:cs typeface="Book Antiqua"/>
              </a:rPr>
              <a:t>;</a:t>
            </a:r>
          </a:p>
          <a:p>
            <a:pPr marL="0" indent="0" algn="ctr">
              <a:buNone/>
            </a:pPr>
            <a:r>
              <a:rPr lang="en-US" sz="3600" dirty="0" err="1" smtClean="0">
                <a:latin typeface="Book Antiqua"/>
                <a:cs typeface="Book Antiqua"/>
              </a:rPr>
              <a:t>Examina</a:t>
            </a:r>
            <a:r>
              <a:rPr lang="en-US" sz="3600" dirty="0" smtClean="0">
                <a:latin typeface="Book Antiqua"/>
                <a:cs typeface="Book Antiqua"/>
              </a:rPr>
              <a:t> </a:t>
            </a:r>
            <a:r>
              <a:rPr lang="en-US" sz="3600" dirty="0" err="1" smtClean="0">
                <a:latin typeface="Book Antiqua"/>
                <a:cs typeface="Book Antiqua"/>
              </a:rPr>
              <a:t>mis</a:t>
            </a:r>
            <a:r>
              <a:rPr lang="en-US" sz="3600" dirty="0" smtClean="0">
                <a:latin typeface="Book Antiqua"/>
                <a:cs typeface="Book Antiqua"/>
              </a:rPr>
              <a:t> </a:t>
            </a:r>
            <a:r>
              <a:rPr lang="es-ES_tradnl" sz="3600" dirty="0" smtClean="0">
                <a:latin typeface="Book Antiqua"/>
                <a:cs typeface="Book Antiqua"/>
              </a:rPr>
              <a:t>íntimos pensamientos y mi corazón</a:t>
            </a:r>
            <a:r>
              <a:rPr lang="en-US" sz="3600" dirty="0" smtClean="0">
                <a:latin typeface="Book Antiqua"/>
                <a:cs typeface="Book Antiqua"/>
              </a:rPr>
              <a:t>”.</a:t>
            </a:r>
          </a:p>
          <a:p>
            <a:pPr marL="0" indent="0" algn="ctr">
              <a:buNone/>
            </a:pPr>
            <a:r>
              <a:rPr lang="en-US" sz="3600" dirty="0" err="1" smtClean="0">
                <a:latin typeface="Book Antiqua"/>
                <a:cs typeface="Book Antiqua"/>
              </a:rPr>
              <a:t>Salmos</a:t>
            </a:r>
            <a:r>
              <a:rPr lang="en-US" sz="3600" dirty="0" smtClean="0">
                <a:latin typeface="Book Antiqua"/>
                <a:cs typeface="Book Antiqua"/>
              </a:rPr>
              <a:t> 26:2</a:t>
            </a:r>
            <a:endParaRPr lang="en-US" sz="3600"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619624" y="3607576"/>
            <a:ext cx="5486399" cy="3653297"/>
          </a:xfrm>
          <a:prstGeom prst="rect">
            <a:avLst/>
          </a:prstGeom>
        </p:spPr>
      </p:pic>
    </p:spTree>
    <p:extLst>
      <p:ext uri="{BB962C8B-B14F-4D97-AF65-F5344CB8AC3E}">
        <p14:creationId xmlns:p14="http://schemas.microsoft.com/office/powerpoint/2010/main" val="33935200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3" name="Content Placeholder 2"/>
          <p:cNvSpPr>
            <a:spLocks noGrp="1"/>
          </p:cNvSpPr>
          <p:nvPr>
            <p:ph idx="1"/>
          </p:nvPr>
        </p:nvSpPr>
        <p:spPr>
          <a:xfrm>
            <a:off x="381000" y="2255837"/>
            <a:ext cx="5105400" cy="3078163"/>
          </a:xfrm>
        </p:spPr>
        <p:txBody>
          <a:bodyPr/>
          <a:lstStyle/>
          <a:p>
            <a:pPr marL="0" indent="0">
              <a:buNone/>
            </a:pPr>
            <a:r>
              <a:rPr lang="es-ES_tradnl" sz="2800" dirty="0"/>
              <a:t>La crianza de los hijos coloca sobre los seres humanos la solemne responsabilidad de formar su carácter a semejanza de Dios. Desde el punto de vista psicológico, los padres representan a Dios ante sus hijos. </a:t>
            </a:r>
            <a:endParaRPr lang="en-US" sz="2800" dirty="0"/>
          </a:p>
        </p:txBody>
      </p:sp>
      <p:sp>
        <p:nvSpPr>
          <p:cNvPr id="5" name="Title 4"/>
          <p:cNvSpPr>
            <a:spLocks noGrp="1"/>
          </p:cNvSpPr>
          <p:nvPr>
            <p:ph type="title"/>
          </p:nvPr>
        </p:nvSpPr>
        <p:spPr/>
        <p:txBody>
          <a:bodyPr/>
          <a:lstStyle/>
          <a:p>
            <a:endParaRPr lang="en-US"/>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6147" y="2954158"/>
            <a:ext cx="3419253" cy="3886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3" name="Content Placeholder 2"/>
          <p:cNvSpPr>
            <a:spLocks noGrp="1"/>
          </p:cNvSpPr>
          <p:nvPr>
            <p:ph idx="1"/>
          </p:nvPr>
        </p:nvSpPr>
        <p:spPr>
          <a:xfrm>
            <a:off x="457200" y="2103437"/>
            <a:ext cx="3962400" cy="2239963"/>
          </a:xfrm>
        </p:spPr>
        <p:txBody>
          <a:bodyPr/>
          <a:lstStyle/>
          <a:p>
            <a:pPr marL="0" indent="0" algn="ctr">
              <a:buNone/>
            </a:pPr>
            <a:r>
              <a:rPr lang="es-ES_tradnl" dirty="0"/>
              <a:t>¿Cómo enfrentamos y sanamos las heridas del pasado? </a:t>
            </a:r>
            <a:endParaRPr lang="en-US" dirty="0" smtClean="0"/>
          </a:p>
        </p:txBody>
      </p:sp>
      <p:sp>
        <p:nvSpPr>
          <p:cNvPr id="4" name="Content Placeholder 2"/>
          <p:cNvSpPr txBox="1">
            <a:spLocks/>
          </p:cNvSpPr>
          <p:nvPr/>
        </p:nvSpPr>
        <p:spPr bwMode="auto">
          <a:xfrm>
            <a:off x="4953000" y="3246437"/>
            <a:ext cx="3962400" cy="3154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defRPr/>
            </a:pPr>
            <a:r>
              <a:rPr lang="es-ES_tradnl" sz="2800" dirty="0"/>
              <a:t>¿Cómo remueve Dios de nuestra alma los patrones disfuncionales que causan que pasemos nuestro dolor sufrido a la siguiente generación? </a:t>
            </a:r>
            <a:endParaRPr kumimoji="0" lang="en-US" sz="2800" b="0" i="0" u="none" strike="noStrike" kern="1200" cap="none" spc="0" normalizeH="0" baseline="0" noProof="0" dirty="0">
              <a:ln>
                <a:noFill/>
              </a:ln>
              <a:solidFill>
                <a:schemeClr val="tx1"/>
              </a:solidFill>
              <a:effectLst/>
              <a:uLnTx/>
              <a:uFillTx/>
              <a:latin typeface="+mn-lt"/>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3751521"/>
            <a:ext cx="4953000" cy="26492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1295400" y="304800"/>
            <a:ext cx="8229600" cy="1600200"/>
          </a:xfrm>
        </p:spPr>
        <p:txBody>
          <a:bodyPr/>
          <a:lstStyle/>
          <a:p>
            <a:r>
              <a:rPr lang="es-ES_tradnl" dirty="0"/>
              <a:t> </a:t>
            </a:r>
            <a:r>
              <a:rPr lang="en-US" dirty="0"/>
              <a:t/>
            </a:r>
            <a:br>
              <a:rPr lang="en-US" dirty="0"/>
            </a:br>
            <a:r>
              <a:rPr lang="es-ES_tradnl" sz="3600" b="1" dirty="0">
                <a:solidFill>
                  <a:srgbClr val="002060"/>
                </a:solidFill>
              </a:rPr>
              <a:t>NATURALEZA, </a:t>
            </a:r>
            <a:r>
              <a:rPr lang="es-ES_tradnl" sz="3600" b="1" dirty="0" smtClean="0">
                <a:solidFill>
                  <a:srgbClr val="002060"/>
                </a:solidFill>
              </a:rPr>
              <a:t>CRIANZA Y,  </a:t>
            </a:r>
            <a:r>
              <a:rPr lang="es-ES_tradnl" sz="3600" b="1" dirty="0">
                <a:solidFill>
                  <a:srgbClr val="002060"/>
                </a:solidFill>
              </a:rPr>
              <a:t>ALGO MÁS </a:t>
            </a:r>
            <a:endParaRPr lang="en-US" sz="3600" dirty="0">
              <a:solidFill>
                <a:srgbClr val="002060"/>
              </a:solidFill>
            </a:endParaRPr>
          </a:p>
        </p:txBody>
      </p:sp>
      <p:sp>
        <p:nvSpPr>
          <p:cNvPr id="3" name="Rectangle 2"/>
          <p:cNvSpPr/>
          <p:nvPr/>
        </p:nvSpPr>
        <p:spPr>
          <a:xfrm>
            <a:off x="1066800" y="1981200"/>
            <a:ext cx="7010400" cy="4031873"/>
          </a:xfrm>
          <a:prstGeom prst="rect">
            <a:avLst/>
          </a:prstGeom>
        </p:spPr>
        <p:txBody>
          <a:bodyPr wrap="square">
            <a:spAutoFit/>
          </a:bodyPr>
          <a:lstStyle/>
          <a:p>
            <a:pPr algn="ctr"/>
            <a:r>
              <a:rPr lang="es-ES_tradnl" sz="3200" dirty="0"/>
              <a:t>La ciencia identifica a los factores biológicos, o </a:t>
            </a:r>
            <a:r>
              <a:rPr lang="es-ES_tradnl" sz="3200" i="1" dirty="0">
                <a:solidFill>
                  <a:srgbClr val="7030A0"/>
                </a:solidFill>
              </a:rPr>
              <a:t>naturaleza</a:t>
            </a:r>
            <a:r>
              <a:rPr lang="es-ES_tradnl" sz="3200" i="1" dirty="0"/>
              <a:t>, </a:t>
            </a:r>
            <a:r>
              <a:rPr lang="es-ES_tradnl" sz="3200" dirty="0"/>
              <a:t>y a los factores ambientales, o </a:t>
            </a:r>
            <a:r>
              <a:rPr lang="es-ES_tradnl" sz="3200" i="1" dirty="0">
                <a:solidFill>
                  <a:srgbClr val="7030A0"/>
                </a:solidFill>
              </a:rPr>
              <a:t>crianza</a:t>
            </a:r>
            <a:r>
              <a:rPr lang="es-ES_tradnl" sz="3200" i="1" dirty="0"/>
              <a:t>, </a:t>
            </a:r>
            <a:r>
              <a:rPr lang="es-ES_tradnl" sz="3200" dirty="0"/>
              <a:t>como dos  contribuyentes a nuestro paquete  de rasgos individuales</a:t>
            </a:r>
            <a:r>
              <a:rPr lang="es-ES_tradnl" sz="3200" i="1" dirty="0"/>
              <a:t>. </a:t>
            </a:r>
            <a:r>
              <a:rPr lang="es-ES_tradnl" sz="3200" dirty="0"/>
              <a:t>¿Qué nos hace lo que somos? ¿Es la naturaleza? ¿Es la crianza? ¿Un poco de ambos? ¿O algo más? </a:t>
            </a:r>
            <a:endParaRPr lang="en-US" sz="32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3" name="Content Placeholder 2"/>
          <p:cNvSpPr>
            <a:spLocks noGrp="1"/>
          </p:cNvSpPr>
          <p:nvPr>
            <p:ph idx="1"/>
          </p:nvPr>
        </p:nvSpPr>
        <p:spPr>
          <a:xfrm>
            <a:off x="609600" y="2057400"/>
            <a:ext cx="7315200" cy="4525963"/>
          </a:xfrm>
        </p:spPr>
        <p:txBody>
          <a:bodyPr/>
          <a:lstStyle/>
          <a:p>
            <a:r>
              <a:rPr lang="es-ES_tradnl" sz="2800" dirty="0"/>
              <a:t>Exploremos una a una, tanto la naturaleza, como la crianza  y la elección</a:t>
            </a:r>
            <a:r>
              <a:rPr lang="es-ES_tradnl" sz="2800" dirty="0" smtClean="0"/>
              <a:t>.</a:t>
            </a:r>
            <a:endParaRPr lang="en-US" sz="2800" dirty="0"/>
          </a:p>
          <a:p>
            <a:pPr marL="0" indent="0">
              <a:buNone/>
            </a:pPr>
            <a:r>
              <a:rPr lang="es-ES_tradnl" sz="2800" dirty="0"/>
              <a:t>Las tendencias proceden</a:t>
            </a:r>
            <a:r>
              <a:rPr lang="es-ES_tradnl" dirty="0"/>
              <a:t> de la:</a:t>
            </a:r>
            <a:endParaRPr lang="en-US" dirty="0"/>
          </a:p>
          <a:p>
            <a:pPr marL="0" indent="0">
              <a:buNone/>
            </a:pPr>
            <a:endParaRPr lang="en-US" sz="800" dirty="0" smtClean="0"/>
          </a:p>
          <a:p>
            <a:pPr marL="0" indent="0">
              <a:buNone/>
            </a:pPr>
            <a:r>
              <a:rPr lang="es-ES_tradnl" sz="4000" dirty="0"/>
              <a:t>•   </a:t>
            </a:r>
            <a:r>
              <a:rPr lang="es-ES_tradnl" sz="4000" dirty="0">
                <a:solidFill>
                  <a:srgbClr val="00B050"/>
                </a:solidFill>
              </a:rPr>
              <a:t>Naturaleza </a:t>
            </a:r>
            <a:endParaRPr lang="en-US" sz="4000" dirty="0">
              <a:solidFill>
                <a:srgbClr val="00B050"/>
              </a:solidFill>
            </a:endParaRPr>
          </a:p>
          <a:p>
            <a:pPr marL="0" indent="0">
              <a:buNone/>
            </a:pPr>
            <a:r>
              <a:rPr lang="es-ES_tradnl" sz="4000" dirty="0"/>
              <a:t>•   </a:t>
            </a:r>
            <a:r>
              <a:rPr lang="es-ES_tradnl" sz="4000" dirty="0">
                <a:solidFill>
                  <a:srgbClr val="7030A0"/>
                </a:solidFill>
              </a:rPr>
              <a:t>Crianza</a:t>
            </a:r>
            <a:endParaRPr lang="en-US" sz="4000" dirty="0">
              <a:solidFill>
                <a:srgbClr val="7030A0"/>
              </a:solidFill>
            </a:endParaRPr>
          </a:p>
          <a:p>
            <a:pPr marL="0" indent="0">
              <a:buNone/>
            </a:pPr>
            <a:r>
              <a:rPr lang="es-ES_tradnl" sz="4000" dirty="0"/>
              <a:t>•   </a:t>
            </a:r>
            <a:r>
              <a:rPr lang="es-ES_tradnl" sz="4000" dirty="0">
                <a:solidFill>
                  <a:srgbClr val="002060"/>
                </a:solidFill>
              </a:rPr>
              <a:t>Elección</a:t>
            </a:r>
            <a:endParaRPr lang="en-US" sz="4000" dirty="0">
              <a:solidFill>
                <a:srgbClr val="002060"/>
              </a:solidFill>
            </a:endParaRPr>
          </a:p>
          <a:p>
            <a:pPr marL="0" indent="0">
              <a:buNone/>
            </a:pP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1520" y="3863340"/>
            <a:ext cx="4574860" cy="3048000"/>
          </a:xfrm>
          <a:prstGeom prst="rect">
            <a:avLst/>
          </a:prstGeom>
          <a:ln>
            <a:noFill/>
          </a:ln>
          <a:effectLst>
            <a:softEdge rad="112500"/>
          </a:effectLst>
        </p:spPr>
      </p:pic>
    </p:spTree>
    <p:extLst>
      <p:ext uri="{BB962C8B-B14F-4D97-AF65-F5344CB8AC3E}">
        <p14:creationId xmlns:p14="http://schemas.microsoft.com/office/powerpoint/2010/main" val="2056662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6" y="0"/>
            <a:ext cx="9339625" cy="6858000"/>
          </a:xfrm>
          <a:prstGeom prst="rect">
            <a:avLst/>
          </a:prstGeom>
        </p:spPr>
      </p:pic>
      <p:sp>
        <p:nvSpPr>
          <p:cNvPr id="2" name="Title 1"/>
          <p:cNvSpPr>
            <a:spLocks noGrp="1"/>
          </p:cNvSpPr>
          <p:nvPr>
            <p:ph type="title"/>
          </p:nvPr>
        </p:nvSpPr>
        <p:spPr>
          <a:xfrm>
            <a:off x="1676400" y="762000"/>
            <a:ext cx="7543800" cy="1143000"/>
          </a:xfrm>
        </p:spPr>
        <p:txBody>
          <a:bodyPr/>
          <a:lstStyle/>
          <a:p>
            <a:r>
              <a:rPr lang="es-ES_tradnl" sz="3200" b="1" dirty="0">
                <a:solidFill>
                  <a:schemeClr val="accent4"/>
                </a:solidFill>
              </a:rPr>
              <a:t>NATURALEZA, CRIANZA, Y  ALGO MÁS </a:t>
            </a:r>
            <a:endParaRPr lang="en-US" sz="3200" dirty="0">
              <a:solidFill>
                <a:schemeClr val="accent4"/>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4105466"/>
            <a:ext cx="4191676" cy="2752534"/>
          </a:xfrm>
          <a:prstGeom prst="rect">
            <a:avLst/>
          </a:prstGeom>
        </p:spPr>
      </p:pic>
      <p:sp>
        <p:nvSpPr>
          <p:cNvPr id="3" name="Title 1"/>
          <p:cNvSpPr txBox="1">
            <a:spLocks/>
          </p:cNvSpPr>
          <p:nvPr/>
        </p:nvSpPr>
        <p:spPr bwMode="auto">
          <a:xfrm>
            <a:off x="381000" y="2133600"/>
            <a:ext cx="54864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ES_tradnl" sz="4400" b="1" dirty="0">
                <a:solidFill>
                  <a:srgbClr val="00B050"/>
                </a:solidFill>
              </a:rPr>
              <a:t>NATURALEZA</a:t>
            </a:r>
            <a:endParaRPr lang="en-US" sz="4400" dirty="0">
              <a:solidFill>
                <a:srgbClr val="00B050"/>
              </a:solidFill>
            </a:endParaRPr>
          </a:p>
          <a:p>
            <a:pPr lvl="0"/>
            <a:endParaRPr lang="en-US" sz="900" dirty="0" smtClean="0">
              <a:latin typeface="+mn-lt"/>
            </a:endParaRPr>
          </a:p>
          <a:p>
            <a:pPr lvl="0"/>
            <a:r>
              <a:rPr lang="es-ES_tradnl" sz="2800" dirty="0"/>
              <a:t>El punto es muy sencillo: </a:t>
            </a:r>
            <a:r>
              <a:rPr lang="es-ES_tradnl" sz="2800" b="1" dirty="0"/>
              <a:t>que los factores biológicos, o la “naturaleza”  pesan mucho en la salud mental.</a:t>
            </a:r>
            <a:r>
              <a:rPr lang="es-ES_tradnl" sz="2800" dirty="0"/>
              <a:t> Es por esto que un buen tratamiento médico considera todos los aspectos de nuestro ser—físico, mental, emocional, social y espiritual.</a:t>
            </a:r>
            <a:endParaRPr kumimoji="0" lang="en-US" sz="2800" b="0"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1905000" y="762000"/>
            <a:ext cx="8001000" cy="1143000"/>
          </a:xfrm>
        </p:spPr>
        <p:txBody>
          <a:bodyPr/>
          <a:lstStyle/>
          <a:p>
            <a:r>
              <a:rPr lang="es-ES_tradnl" sz="3200" b="1" dirty="0">
                <a:solidFill>
                  <a:schemeClr val="accent4"/>
                </a:solidFill>
              </a:rPr>
              <a:t>NATURALEZA, </a:t>
            </a:r>
            <a:r>
              <a:rPr lang="es-ES_tradnl" sz="3200" b="1" dirty="0" smtClean="0">
                <a:solidFill>
                  <a:schemeClr val="accent4"/>
                </a:solidFill>
              </a:rPr>
              <a:t>CRIANZA Y,  </a:t>
            </a:r>
            <a:r>
              <a:rPr lang="es-ES_tradnl" sz="3200" b="1" dirty="0">
                <a:solidFill>
                  <a:schemeClr val="accent4"/>
                </a:solidFill>
              </a:rPr>
              <a:t>ALGO MÁS </a:t>
            </a:r>
            <a:endParaRPr lang="en-US" sz="3200" dirty="0">
              <a:solidFill>
                <a:schemeClr val="accent4"/>
              </a:solidFill>
            </a:endParaRPr>
          </a:p>
        </p:txBody>
      </p:sp>
      <p:sp>
        <p:nvSpPr>
          <p:cNvPr id="6" name="Content Placeholder 2"/>
          <p:cNvSpPr>
            <a:spLocks noGrp="1"/>
          </p:cNvSpPr>
          <p:nvPr>
            <p:ph idx="1"/>
          </p:nvPr>
        </p:nvSpPr>
        <p:spPr>
          <a:xfrm>
            <a:off x="685800" y="2408237"/>
            <a:ext cx="5638800" cy="4525963"/>
          </a:xfrm>
        </p:spPr>
        <p:txBody>
          <a:bodyPr/>
          <a:lstStyle/>
          <a:p>
            <a:pPr>
              <a:buFont typeface="Wingdings" charset="2"/>
              <a:buChar char="ü"/>
            </a:pPr>
            <a:r>
              <a:rPr lang="es-ES_tradnl" sz="4400" b="1" dirty="0" smtClean="0">
                <a:solidFill>
                  <a:srgbClr val="7030A0"/>
                </a:solidFill>
              </a:rPr>
              <a:t>CRIANZA</a:t>
            </a:r>
          </a:p>
          <a:p>
            <a:pPr>
              <a:buFont typeface="Wingdings" charset="2"/>
              <a:buChar char="ü"/>
            </a:pPr>
            <a:r>
              <a:rPr lang="es-ES_tradnl" sz="3600" dirty="0"/>
              <a:t>La crianza comienza con influencias </a:t>
            </a:r>
            <a:r>
              <a:rPr lang="es-ES_tradnl" sz="3600" dirty="0" smtClean="0"/>
              <a:t>prenatales.</a:t>
            </a:r>
            <a:endParaRPr lang="en-US" sz="3600"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7465" y="4511842"/>
            <a:ext cx="5943600" cy="2346158"/>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67" y="0"/>
            <a:ext cx="9339625" cy="6858000"/>
          </a:xfrm>
          <a:prstGeom prst="rect">
            <a:avLst/>
          </a:prstGeom>
        </p:spPr>
      </p:pic>
      <p:sp>
        <p:nvSpPr>
          <p:cNvPr id="2" name="Title 1"/>
          <p:cNvSpPr>
            <a:spLocks noGrp="1"/>
          </p:cNvSpPr>
          <p:nvPr>
            <p:ph type="title"/>
          </p:nvPr>
        </p:nvSpPr>
        <p:spPr>
          <a:xfrm>
            <a:off x="2137992" y="609600"/>
            <a:ext cx="7239000" cy="1143000"/>
          </a:xfrm>
        </p:spPr>
        <p:txBody>
          <a:bodyPr/>
          <a:lstStyle/>
          <a:p>
            <a:r>
              <a:rPr lang="es-ES_tradnl" sz="3600" b="1" dirty="0">
                <a:solidFill>
                  <a:schemeClr val="accent4"/>
                </a:solidFill>
              </a:rPr>
              <a:t>NATURALEZA, </a:t>
            </a:r>
            <a:r>
              <a:rPr lang="es-ES_tradnl" sz="3600" b="1" dirty="0" smtClean="0">
                <a:solidFill>
                  <a:schemeClr val="accent4"/>
                </a:solidFill>
              </a:rPr>
              <a:t>CRIANZA Y,  </a:t>
            </a:r>
            <a:r>
              <a:rPr lang="es-ES_tradnl" sz="3600" b="1" dirty="0">
                <a:solidFill>
                  <a:schemeClr val="accent4"/>
                </a:solidFill>
              </a:rPr>
              <a:t>ALGO MÁS </a:t>
            </a:r>
            <a:endParaRPr lang="en-US" sz="3600" b="1" dirty="0">
              <a:solidFill>
                <a:schemeClr val="accent4"/>
              </a:solidFill>
            </a:endParaRPr>
          </a:p>
        </p:txBody>
      </p:sp>
      <p:sp>
        <p:nvSpPr>
          <p:cNvPr id="4" name="Title 1"/>
          <p:cNvSpPr txBox="1">
            <a:spLocks/>
          </p:cNvSpPr>
          <p:nvPr/>
        </p:nvSpPr>
        <p:spPr bwMode="auto">
          <a:xfrm>
            <a:off x="381000" y="2057400"/>
            <a:ext cx="6781800" cy="312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lvl="0" indent="-571500">
              <a:buFont typeface="Wingdings" charset="2"/>
              <a:buChar char="ü"/>
            </a:pPr>
            <a:r>
              <a:rPr lang="es-ES_tradnl" sz="4400" b="1" dirty="0">
                <a:solidFill>
                  <a:schemeClr val="accent4"/>
                </a:solidFill>
              </a:rPr>
              <a:t>CRIANZA</a:t>
            </a:r>
            <a:endParaRPr lang="en-US" sz="1100" dirty="0" smtClean="0">
              <a:latin typeface="+mn-lt"/>
            </a:endParaRPr>
          </a:p>
          <a:p>
            <a:pPr lvl="0"/>
            <a:r>
              <a:rPr lang="es-ES_tradnl" sz="3200" dirty="0"/>
              <a:t>El ambiente del hogar pesa mucho en el desarrollo del carácter del niño.</a:t>
            </a:r>
            <a:endParaRPr kumimoji="0" lang="en-US" sz="3200" b="0" i="0" u="none" strike="noStrike" kern="1200" cap="none" spc="0" normalizeH="0" baseline="0" noProof="0" dirty="0">
              <a:ln>
                <a:noFill/>
              </a:ln>
              <a:solidFill>
                <a:schemeClr val="tx1"/>
              </a:solidFill>
              <a:effectLst/>
              <a:uLnTx/>
              <a:uFillTx/>
              <a:latin typeface="+mn-lt"/>
              <a:ea typeface="+mj-ea"/>
              <a:cs typeface="+mj-cs"/>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4298680"/>
            <a:ext cx="3810000" cy="2544305"/>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7147</TotalTime>
  <Words>2031</Words>
  <Application>Microsoft Macintosh PowerPoint</Application>
  <PresentationFormat>Presentación en pantalla (4:3)</PresentationFormat>
  <Paragraphs>237</Paragraphs>
  <Slides>23</Slides>
  <Notes>23</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Office Theme</vt:lpstr>
      <vt:lpstr>Presentación de PowerPoint</vt:lpstr>
      <vt:lpstr>Sanando Heridas del Pasado</vt:lpstr>
      <vt:lpstr>Presentación de PowerPoint</vt:lpstr>
      <vt:lpstr>Presentación de PowerPoint</vt:lpstr>
      <vt:lpstr>  NATURALEZA, CRIANZA Y,  ALGO MÁS </vt:lpstr>
      <vt:lpstr>Presentación de PowerPoint</vt:lpstr>
      <vt:lpstr>NATURALEZA, CRIANZA, Y  ALGO MÁS </vt:lpstr>
      <vt:lpstr>NATURALEZA, CRIANZA Y,  ALGO MÁS </vt:lpstr>
      <vt:lpstr>NATURALEZA, CRIANZA Y,  ALGO MÁS </vt:lpstr>
      <vt:lpstr>NATURALEZA, CRIANZA Y,  ALGO MÁS </vt:lpstr>
      <vt:lpstr>Presentación de PowerPoint</vt:lpstr>
      <vt:lpstr> NUESTRA RESPONSABILIDAD</vt:lpstr>
      <vt:lpstr>OBTENER CONOCIMIENTO Y PERCEPCIÓN</vt:lpstr>
      <vt:lpstr>OBTENER CONOCIMIENTO Y PERCEPCIÓN</vt:lpstr>
      <vt:lpstr>RECIBIR CONSUELO</vt:lpstr>
      <vt:lpstr>ACEPTAR RESPONSABILIDAD</vt:lpstr>
      <vt:lpstr>ACEPTAR RESPONSABILIDAD</vt:lpstr>
      <vt:lpstr>PREGUNTAS DE DISCUSIÓN:</vt:lpstr>
      <vt:lpstr>PREGUNTAS DE DISCUSIÓN:</vt:lpstr>
      <vt:lpstr>PREGUNTAS DE DISCUSIÓN:</vt:lpstr>
      <vt:lpstr>Presentación de PowerPoint</vt:lpstr>
      <vt:lpstr>PREGUNTAS DE DISCUSIÓN:</vt:lpstr>
      <vt:lpstr>Oración</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Milder Cordoba de Palacio</cp:lastModifiedBy>
  <cp:revision>90</cp:revision>
  <dcterms:created xsi:type="dcterms:W3CDTF">2013-10-10T13:17:38Z</dcterms:created>
  <dcterms:modified xsi:type="dcterms:W3CDTF">2016-04-29T17:14:42Z</dcterms:modified>
</cp:coreProperties>
</file>